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78" r:id="rId5"/>
    <p:sldId id="279" r:id="rId6"/>
    <p:sldId id="270" r:id="rId7"/>
    <p:sldId id="271" r:id="rId8"/>
    <p:sldId id="272" r:id="rId9"/>
    <p:sldId id="274" r:id="rId10"/>
    <p:sldId id="276" r:id="rId11"/>
    <p:sldId id="273" r:id="rId12"/>
    <p:sldId id="264" r:id="rId13"/>
    <p:sldId id="261" r:id="rId14"/>
    <p:sldId id="265" r:id="rId15"/>
    <p:sldId id="26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7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16E95-C556-4048-9F4B-FCC33688EA0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2A23CB5-E8EF-4F66-AB10-758E78B54F4A}">
      <dgm:prSet custT="1"/>
      <dgm:spPr/>
      <dgm:t>
        <a:bodyPr/>
        <a:lstStyle/>
        <a:p>
          <a:r>
            <a:rPr lang="en-US" sz="1600" dirty="0">
              <a:latin typeface="Arial" panose="020B0604020202020204" pitchFamily="34" charset="0"/>
              <a:cs typeface="Arial" panose="020B0604020202020204" pitchFamily="34" charset="0"/>
            </a:rPr>
            <a:t>June 23, 2022—With its overabundance of unneeded new roofs on homes, and flashy lawyer billboards at every turn claiming massive settlements on claims, Florida’s insurance market is on the verge of failure. Even more, this man-made catastrophe is causing financial strain on resident consumers, as the annual cost of an average Florida homeowners insurance policy will skyrocket to $4,231 in 2022, nearly three times more than the U.S. annual average of $1,544, according to an Insurance Information Institute (Triple-I) analysis</a:t>
          </a:r>
          <a:r>
            <a:rPr lang="en-US" sz="1300" dirty="0">
              <a:latin typeface="Arial" panose="020B0604020202020204" pitchFamily="34" charset="0"/>
              <a:cs typeface="Arial" panose="020B0604020202020204" pitchFamily="34" charset="0"/>
            </a:rPr>
            <a:t>.</a:t>
          </a:r>
        </a:p>
      </dgm:t>
    </dgm:pt>
    <dgm:pt modelId="{254DDEEC-65CD-4CC4-BEE5-512F7ADE0FA7}" type="parTrans" cxnId="{79E35F20-6F7D-4F18-9D9C-AF7D16B56827}">
      <dgm:prSet/>
      <dgm:spPr/>
      <dgm:t>
        <a:bodyPr/>
        <a:lstStyle/>
        <a:p>
          <a:endParaRPr lang="en-US"/>
        </a:p>
      </dgm:t>
    </dgm:pt>
    <dgm:pt modelId="{7F68828D-53A7-4B77-840D-650F08F0F0D6}" type="sibTrans" cxnId="{79E35F20-6F7D-4F18-9D9C-AF7D16B56827}">
      <dgm:prSet/>
      <dgm:spPr/>
      <dgm:t>
        <a:bodyPr/>
        <a:lstStyle/>
        <a:p>
          <a:endParaRPr lang="en-US"/>
        </a:p>
      </dgm:t>
    </dgm:pt>
    <dgm:pt modelId="{9F46CE84-05C9-458D-9825-58D60E820673}">
      <dgm:prSet custT="1"/>
      <dgm:spPr/>
      <dgm:t>
        <a:bodyPr/>
        <a:lstStyle/>
        <a:p>
          <a:r>
            <a:rPr lang="en-US" sz="1600" dirty="0">
              <a:latin typeface="Arial" panose="020B0604020202020204" pitchFamily="34" charset="0"/>
              <a:cs typeface="Arial" panose="020B0604020202020204" pitchFamily="34" charset="0"/>
            </a:rPr>
            <a:t>“Floridians pay the highest homeowners insurance premiums in the nation for reasons having little to do with their exposure to hurricanes,” said Sean </a:t>
          </a:r>
          <a:r>
            <a:rPr lang="en-US" sz="1600" dirty="0" err="1">
              <a:latin typeface="Arial" panose="020B0604020202020204" pitchFamily="34" charset="0"/>
              <a:cs typeface="Arial" panose="020B0604020202020204" pitchFamily="34" charset="0"/>
            </a:rPr>
            <a:t>Kevelighan</a:t>
          </a:r>
          <a:r>
            <a:rPr lang="en-US" sz="1600" dirty="0">
              <a:latin typeface="Arial" panose="020B0604020202020204" pitchFamily="34" charset="0"/>
              <a:cs typeface="Arial" panose="020B0604020202020204" pitchFamily="34" charset="0"/>
            </a:rPr>
            <a:t>, CEO, Triple-I.  “Floridians are seeing homeowners insurance become costlier and scarcer because for years the state has been the home of too much litigation and too many fraudulent roof replacement schemes. These two factors contributed enormously to the net underwriting losses Florida’s homeowners insurers cumulatively incurred between 2016 and 2021.” </a:t>
          </a:r>
        </a:p>
      </dgm:t>
    </dgm:pt>
    <dgm:pt modelId="{9B8A3458-9AAF-4983-8F3E-374880CC91E2}" type="parTrans" cxnId="{5DB95C68-E274-4F38-8C9C-35761EDE3AB3}">
      <dgm:prSet/>
      <dgm:spPr/>
      <dgm:t>
        <a:bodyPr/>
        <a:lstStyle/>
        <a:p>
          <a:endParaRPr lang="en-US"/>
        </a:p>
      </dgm:t>
    </dgm:pt>
    <dgm:pt modelId="{6BA6818A-373F-42B2-9155-46E727DC7A64}" type="sibTrans" cxnId="{5DB95C68-E274-4F38-8C9C-35761EDE3AB3}">
      <dgm:prSet/>
      <dgm:spPr/>
      <dgm:t>
        <a:bodyPr/>
        <a:lstStyle/>
        <a:p>
          <a:endParaRPr lang="en-US"/>
        </a:p>
      </dgm:t>
    </dgm:pt>
    <dgm:pt modelId="{6875D639-9754-4AC7-8D65-2C0D47F781EE}">
      <dgm:prSet custT="1"/>
      <dgm:spPr/>
      <dgm:t>
        <a:bodyPr/>
        <a:lstStyle/>
        <a:p>
          <a:r>
            <a:rPr lang="en-US" sz="1600" dirty="0">
              <a:latin typeface="Arial" panose="020B0604020202020204" pitchFamily="34" charset="0"/>
              <a:cs typeface="Arial" panose="020B0604020202020204" pitchFamily="34" charset="0"/>
            </a:rPr>
            <a:t>Two major hurricanes made landfall in the state since 2016: 2017’s Irma and 2018’s Michael. No direct hits occurred in Florida over the past three hurricane seasons (2019-2021).  Florida, however, is the site of 79 percent of all homeowners insurance lawsuits over claims filed nationwide while Florida’s insurers receive only 9 percent of all U.S. homeowners insurance claims. The Florida Office of Insurance Regulation (OIR), reported $51 billion was paid out by Florida insurers over a 10-year period and 71 percent of the $51 billion went to attorneys’ fees and public adjusters.  The 2020 and 2021 cumulative net underwriting losses for Florida’s homeowners insurers totaled more than $1 billion each year</a:t>
          </a:r>
          <a:r>
            <a:rPr lang="en-US" sz="1300" dirty="0">
              <a:latin typeface="Arial" panose="020B0604020202020204" pitchFamily="34" charset="0"/>
              <a:cs typeface="Arial" panose="020B0604020202020204" pitchFamily="34" charset="0"/>
            </a:rPr>
            <a:t>.</a:t>
          </a:r>
        </a:p>
      </dgm:t>
    </dgm:pt>
    <dgm:pt modelId="{72D05E68-5FFC-43EB-8B92-289B8E0BC7B1}" type="parTrans" cxnId="{C0788E65-9FD9-4924-85FB-CBCE9FACFEA8}">
      <dgm:prSet/>
      <dgm:spPr/>
      <dgm:t>
        <a:bodyPr/>
        <a:lstStyle/>
        <a:p>
          <a:endParaRPr lang="en-US"/>
        </a:p>
      </dgm:t>
    </dgm:pt>
    <dgm:pt modelId="{18AAD1C6-E6A3-43F8-86EB-9786C2180789}" type="sibTrans" cxnId="{C0788E65-9FD9-4924-85FB-CBCE9FACFEA8}">
      <dgm:prSet/>
      <dgm:spPr/>
      <dgm:t>
        <a:bodyPr/>
        <a:lstStyle/>
        <a:p>
          <a:endParaRPr lang="en-US"/>
        </a:p>
      </dgm:t>
    </dgm:pt>
    <dgm:pt modelId="{ACA94865-6FF4-4318-A966-646EBD014655}">
      <dgm:prSet custT="1"/>
      <dgm:spPr/>
      <dgm:t>
        <a:bodyPr/>
        <a:lstStyle/>
        <a:p>
          <a:r>
            <a:rPr lang="en-US" sz="13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The state’s homeowners insurers have been forced to respond to these unfortunate market trends this year by restricting new business, non-renewing existing policies and even canceling policies mid-term. What’s more, four homeowners insurance companies have been declared insolvent since February — all while more Americans are moving to Florida than any other state” </a:t>
          </a:r>
          <a:r>
            <a:rPr lang="en-US" sz="1600" dirty="0" err="1">
              <a:latin typeface="Arial" panose="020B0604020202020204" pitchFamily="34" charset="0"/>
              <a:cs typeface="Arial" panose="020B0604020202020204" pitchFamily="34" charset="0"/>
            </a:rPr>
            <a:t>Kevelighan</a:t>
          </a:r>
          <a:r>
            <a:rPr lang="en-US" sz="1600" dirty="0">
              <a:latin typeface="Arial" panose="020B0604020202020204" pitchFamily="34" charset="0"/>
              <a:cs typeface="Arial" panose="020B0604020202020204" pitchFamily="34" charset="0"/>
            </a:rPr>
            <a:t> stated.</a:t>
          </a:r>
        </a:p>
      </dgm:t>
    </dgm:pt>
    <dgm:pt modelId="{45E847AC-6139-4A6D-9642-A22AD1C9F18D}" type="parTrans" cxnId="{9FFCB244-F534-4ECE-ACB6-6B7B2818206E}">
      <dgm:prSet/>
      <dgm:spPr/>
      <dgm:t>
        <a:bodyPr/>
        <a:lstStyle/>
        <a:p>
          <a:endParaRPr lang="en-US"/>
        </a:p>
      </dgm:t>
    </dgm:pt>
    <dgm:pt modelId="{FDAC04D8-0895-4F33-92B7-92FD17AD63DB}" type="sibTrans" cxnId="{9FFCB244-F534-4ECE-ACB6-6B7B2818206E}">
      <dgm:prSet/>
      <dgm:spPr/>
      <dgm:t>
        <a:bodyPr/>
        <a:lstStyle/>
        <a:p>
          <a:endParaRPr lang="en-US"/>
        </a:p>
      </dgm:t>
    </dgm:pt>
    <dgm:pt modelId="{A27B4504-4E92-479D-BB04-728D8631A651}" type="pres">
      <dgm:prSet presAssocID="{B7516E95-C556-4048-9F4B-FCC33688EA0B}" presName="Name0" presStyleCnt="0">
        <dgm:presLayoutVars>
          <dgm:dir/>
          <dgm:resizeHandles/>
        </dgm:presLayoutVars>
      </dgm:prSet>
      <dgm:spPr/>
    </dgm:pt>
    <dgm:pt modelId="{A52B505B-5705-4760-9F1A-F2CD9E6D5BDB}" type="pres">
      <dgm:prSet presAssocID="{C2A23CB5-E8EF-4F66-AB10-758E78B54F4A}" presName="compNode" presStyleCnt="0"/>
      <dgm:spPr/>
    </dgm:pt>
    <dgm:pt modelId="{A0B82837-038D-4BA0-B261-3BDC8D035C2D}" type="pres">
      <dgm:prSet presAssocID="{C2A23CB5-E8EF-4F66-AB10-758E78B54F4A}" presName="dummyConnPt" presStyleCnt="0"/>
      <dgm:spPr/>
    </dgm:pt>
    <dgm:pt modelId="{33CEFEEC-F7B5-44B9-A3A1-9B99C22FBA71}" type="pres">
      <dgm:prSet presAssocID="{C2A23CB5-E8EF-4F66-AB10-758E78B54F4A}" presName="node" presStyleLbl="node1" presStyleIdx="0" presStyleCnt="4" custScaleY="92769" custLinFactY="-3122" custLinFactNeighborX="3325" custLinFactNeighborY="-100000">
        <dgm:presLayoutVars>
          <dgm:bulletEnabled val="1"/>
        </dgm:presLayoutVars>
      </dgm:prSet>
      <dgm:spPr/>
    </dgm:pt>
    <dgm:pt modelId="{D2F38908-4761-4C4B-875F-244BE534F5BB}" type="pres">
      <dgm:prSet presAssocID="{7F68828D-53A7-4B77-840D-650F08F0F0D6}" presName="sibTrans" presStyleLbl="bgSibTrans2D1" presStyleIdx="0" presStyleCnt="3"/>
      <dgm:spPr/>
    </dgm:pt>
    <dgm:pt modelId="{C2681053-FD58-4EB8-B417-4CE5C62C80DD}" type="pres">
      <dgm:prSet presAssocID="{9F46CE84-05C9-458D-9825-58D60E820673}" presName="compNode" presStyleCnt="0"/>
      <dgm:spPr/>
    </dgm:pt>
    <dgm:pt modelId="{C9C629E5-D5EC-402B-907A-3A47E1ABC2EE}" type="pres">
      <dgm:prSet presAssocID="{9F46CE84-05C9-458D-9825-58D60E820673}" presName="dummyConnPt" presStyleCnt="0"/>
      <dgm:spPr/>
    </dgm:pt>
    <dgm:pt modelId="{A23DB42A-FCBA-43C3-96DE-E8E448924A5B}" type="pres">
      <dgm:prSet presAssocID="{9F46CE84-05C9-458D-9825-58D60E820673}" presName="node" presStyleLbl="node1" presStyleIdx="1" presStyleCnt="4" custLinFactY="-12538" custLinFactNeighborX="4496" custLinFactNeighborY="-100000">
        <dgm:presLayoutVars>
          <dgm:bulletEnabled val="1"/>
        </dgm:presLayoutVars>
      </dgm:prSet>
      <dgm:spPr/>
    </dgm:pt>
    <dgm:pt modelId="{9DF05E85-D164-4F98-8405-E477A8808D4C}" type="pres">
      <dgm:prSet presAssocID="{6BA6818A-373F-42B2-9155-46E727DC7A64}" presName="sibTrans" presStyleLbl="bgSibTrans2D1" presStyleIdx="1" presStyleCnt="3"/>
      <dgm:spPr/>
    </dgm:pt>
    <dgm:pt modelId="{1D85A91D-1B56-459A-BB0A-69B5EDE4BAB8}" type="pres">
      <dgm:prSet presAssocID="{6875D639-9754-4AC7-8D65-2C0D47F781EE}" presName="compNode" presStyleCnt="0"/>
      <dgm:spPr/>
    </dgm:pt>
    <dgm:pt modelId="{65C4EB72-FADF-4CD2-8B63-6CD0900D4ECF}" type="pres">
      <dgm:prSet presAssocID="{6875D639-9754-4AC7-8D65-2C0D47F781EE}" presName="dummyConnPt" presStyleCnt="0"/>
      <dgm:spPr/>
    </dgm:pt>
    <dgm:pt modelId="{A20BB057-7F38-4C30-B80E-225E35939323}" type="pres">
      <dgm:prSet presAssocID="{6875D639-9754-4AC7-8D65-2C0D47F781EE}" presName="node" presStyleLbl="node1" presStyleIdx="2" presStyleCnt="4" custScaleY="119771" custLinFactY="-10911" custLinFactNeighborX="-14286" custLinFactNeighborY="-100000">
        <dgm:presLayoutVars>
          <dgm:bulletEnabled val="1"/>
        </dgm:presLayoutVars>
      </dgm:prSet>
      <dgm:spPr/>
    </dgm:pt>
    <dgm:pt modelId="{7A2B2746-E139-4528-94E7-A9A5331E8413}" type="pres">
      <dgm:prSet presAssocID="{18AAD1C6-E6A3-43F8-86EB-9786C2180789}" presName="sibTrans" presStyleLbl="bgSibTrans2D1" presStyleIdx="2" presStyleCnt="3"/>
      <dgm:spPr/>
    </dgm:pt>
    <dgm:pt modelId="{C28B6FBA-394D-485A-B684-B3C59F6BB73C}" type="pres">
      <dgm:prSet presAssocID="{ACA94865-6FF4-4318-A966-646EBD014655}" presName="compNode" presStyleCnt="0"/>
      <dgm:spPr/>
    </dgm:pt>
    <dgm:pt modelId="{AF0542EC-B139-4A86-A982-BA49865CD572}" type="pres">
      <dgm:prSet presAssocID="{ACA94865-6FF4-4318-A966-646EBD014655}" presName="dummyConnPt" presStyleCnt="0"/>
      <dgm:spPr/>
    </dgm:pt>
    <dgm:pt modelId="{20E33881-F206-4290-9415-643884CE6187}" type="pres">
      <dgm:prSet presAssocID="{ACA94865-6FF4-4318-A966-646EBD014655}" presName="node" presStyleLbl="node1" presStyleIdx="3" presStyleCnt="4" custScaleY="83482" custLinFactNeighborX="-13895" custLinFactNeighborY="-91914">
        <dgm:presLayoutVars>
          <dgm:bulletEnabled val="1"/>
        </dgm:presLayoutVars>
      </dgm:prSet>
      <dgm:spPr/>
    </dgm:pt>
  </dgm:ptLst>
  <dgm:cxnLst>
    <dgm:cxn modelId="{DE7E2B09-4C42-4B9F-B113-FAD8B56148E1}" type="presOf" srcId="{18AAD1C6-E6A3-43F8-86EB-9786C2180789}" destId="{7A2B2746-E139-4528-94E7-A9A5331E8413}" srcOrd="0" destOrd="0" presId="urn:microsoft.com/office/officeart/2005/8/layout/bProcess4"/>
    <dgm:cxn modelId="{AE947317-FC55-487E-A841-E388551A20BD}" type="presOf" srcId="{B7516E95-C556-4048-9F4B-FCC33688EA0B}" destId="{A27B4504-4E92-479D-BB04-728D8631A651}" srcOrd="0" destOrd="0" presId="urn:microsoft.com/office/officeart/2005/8/layout/bProcess4"/>
    <dgm:cxn modelId="{79E35F20-6F7D-4F18-9D9C-AF7D16B56827}" srcId="{B7516E95-C556-4048-9F4B-FCC33688EA0B}" destId="{C2A23CB5-E8EF-4F66-AB10-758E78B54F4A}" srcOrd="0" destOrd="0" parTransId="{254DDEEC-65CD-4CC4-BEE5-512F7ADE0FA7}" sibTransId="{7F68828D-53A7-4B77-840D-650F08F0F0D6}"/>
    <dgm:cxn modelId="{9FFCB244-F534-4ECE-ACB6-6B7B2818206E}" srcId="{B7516E95-C556-4048-9F4B-FCC33688EA0B}" destId="{ACA94865-6FF4-4318-A966-646EBD014655}" srcOrd="3" destOrd="0" parTransId="{45E847AC-6139-4A6D-9642-A22AD1C9F18D}" sibTransId="{FDAC04D8-0895-4F33-92B7-92FD17AD63DB}"/>
    <dgm:cxn modelId="{C0788E65-9FD9-4924-85FB-CBCE9FACFEA8}" srcId="{B7516E95-C556-4048-9F4B-FCC33688EA0B}" destId="{6875D639-9754-4AC7-8D65-2C0D47F781EE}" srcOrd="2" destOrd="0" parTransId="{72D05E68-5FFC-43EB-8B92-289B8E0BC7B1}" sibTransId="{18AAD1C6-E6A3-43F8-86EB-9786C2180789}"/>
    <dgm:cxn modelId="{CD7C8246-5E70-40E7-A1F2-6AE5C4EDC162}" type="presOf" srcId="{9F46CE84-05C9-458D-9825-58D60E820673}" destId="{A23DB42A-FCBA-43C3-96DE-E8E448924A5B}" srcOrd="0" destOrd="0" presId="urn:microsoft.com/office/officeart/2005/8/layout/bProcess4"/>
    <dgm:cxn modelId="{5DB95C68-E274-4F38-8C9C-35761EDE3AB3}" srcId="{B7516E95-C556-4048-9F4B-FCC33688EA0B}" destId="{9F46CE84-05C9-458D-9825-58D60E820673}" srcOrd="1" destOrd="0" parTransId="{9B8A3458-9AAF-4983-8F3E-374880CC91E2}" sibTransId="{6BA6818A-373F-42B2-9155-46E727DC7A64}"/>
    <dgm:cxn modelId="{09789F4C-1E34-4C07-B327-439253358D32}" type="presOf" srcId="{6875D639-9754-4AC7-8D65-2C0D47F781EE}" destId="{A20BB057-7F38-4C30-B80E-225E35939323}" srcOrd="0" destOrd="0" presId="urn:microsoft.com/office/officeart/2005/8/layout/bProcess4"/>
    <dgm:cxn modelId="{1580A96E-877A-4AFC-8CA3-24F5AB4F6FEE}" type="presOf" srcId="{ACA94865-6FF4-4318-A966-646EBD014655}" destId="{20E33881-F206-4290-9415-643884CE6187}" srcOrd="0" destOrd="0" presId="urn:microsoft.com/office/officeart/2005/8/layout/bProcess4"/>
    <dgm:cxn modelId="{97106493-9D7A-476C-A03F-93CEFEC05566}" type="presOf" srcId="{C2A23CB5-E8EF-4F66-AB10-758E78B54F4A}" destId="{33CEFEEC-F7B5-44B9-A3A1-9B99C22FBA71}" srcOrd="0" destOrd="0" presId="urn:microsoft.com/office/officeart/2005/8/layout/bProcess4"/>
    <dgm:cxn modelId="{BAA42FA0-F5CA-4BD1-B4DB-D7D3F29C8738}" type="presOf" srcId="{6BA6818A-373F-42B2-9155-46E727DC7A64}" destId="{9DF05E85-D164-4F98-8405-E477A8808D4C}" srcOrd="0" destOrd="0" presId="urn:microsoft.com/office/officeart/2005/8/layout/bProcess4"/>
    <dgm:cxn modelId="{5B9BB6E5-8AE0-4C72-8C96-08E33A219BCE}" type="presOf" srcId="{7F68828D-53A7-4B77-840D-650F08F0F0D6}" destId="{D2F38908-4761-4C4B-875F-244BE534F5BB}" srcOrd="0" destOrd="0" presId="urn:microsoft.com/office/officeart/2005/8/layout/bProcess4"/>
    <dgm:cxn modelId="{9D0B5554-BC04-43A3-B742-B334B7C37367}" type="presParOf" srcId="{A27B4504-4E92-479D-BB04-728D8631A651}" destId="{A52B505B-5705-4760-9F1A-F2CD9E6D5BDB}" srcOrd="0" destOrd="0" presId="urn:microsoft.com/office/officeart/2005/8/layout/bProcess4"/>
    <dgm:cxn modelId="{B48EC824-5951-475C-908D-AFEBF958A576}" type="presParOf" srcId="{A52B505B-5705-4760-9F1A-F2CD9E6D5BDB}" destId="{A0B82837-038D-4BA0-B261-3BDC8D035C2D}" srcOrd="0" destOrd="0" presId="urn:microsoft.com/office/officeart/2005/8/layout/bProcess4"/>
    <dgm:cxn modelId="{A10B6D1B-B4B5-4575-9281-7CB6A040B153}" type="presParOf" srcId="{A52B505B-5705-4760-9F1A-F2CD9E6D5BDB}" destId="{33CEFEEC-F7B5-44B9-A3A1-9B99C22FBA71}" srcOrd="1" destOrd="0" presId="urn:microsoft.com/office/officeart/2005/8/layout/bProcess4"/>
    <dgm:cxn modelId="{9627B164-B163-4783-8ADC-E8190E55E765}" type="presParOf" srcId="{A27B4504-4E92-479D-BB04-728D8631A651}" destId="{D2F38908-4761-4C4B-875F-244BE534F5BB}" srcOrd="1" destOrd="0" presId="urn:microsoft.com/office/officeart/2005/8/layout/bProcess4"/>
    <dgm:cxn modelId="{E71F0E4D-4CAF-4895-A161-2D5F3447B8F8}" type="presParOf" srcId="{A27B4504-4E92-479D-BB04-728D8631A651}" destId="{C2681053-FD58-4EB8-B417-4CE5C62C80DD}" srcOrd="2" destOrd="0" presId="urn:microsoft.com/office/officeart/2005/8/layout/bProcess4"/>
    <dgm:cxn modelId="{E458C585-4C1F-46F3-A9C6-C817D735FDA8}" type="presParOf" srcId="{C2681053-FD58-4EB8-B417-4CE5C62C80DD}" destId="{C9C629E5-D5EC-402B-907A-3A47E1ABC2EE}" srcOrd="0" destOrd="0" presId="urn:microsoft.com/office/officeart/2005/8/layout/bProcess4"/>
    <dgm:cxn modelId="{D931498D-C77F-49AF-B76D-385154DB2D65}" type="presParOf" srcId="{C2681053-FD58-4EB8-B417-4CE5C62C80DD}" destId="{A23DB42A-FCBA-43C3-96DE-E8E448924A5B}" srcOrd="1" destOrd="0" presId="urn:microsoft.com/office/officeart/2005/8/layout/bProcess4"/>
    <dgm:cxn modelId="{4F6F3A9F-8B83-48D2-886A-7C3C20E783BB}" type="presParOf" srcId="{A27B4504-4E92-479D-BB04-728D8631A651}" destId="{9DF05E85-D164-4F98-8405-E477A8808D4C}" srcOrd="3" destOrd="0" presId="urn:microsoft.com/office/officeart/2005/8/layout/bProcess4"/>
    <dgm:cxn modelId="{E4F43E71-8647-4BE2-A000-60478550FCFC}" type="presParOf" srcId="{A27B4504-4E92-479D-BB04-728D8631A651}" destId="{1D85A91D-1B56-459A-BB0A-69B5EDE4BAB8}" srcOrd="4" destOrd="0" presId="urn:microsoft.com/office/officeart/2005/8/layout/bProcess4"/>
    <dgm:cxn modelId="{22ED2045-27B7-433B-A46B-CE40B7448324}" type="presParOf" srcId="{1D85A91D-1B56-459A-BB0A-69B5EDE4BAB8}" destId="{65C4EB72-FADF-4CD2-8B63-6CD0900D4ECF}" srcOrd="0" destOrd="0" presId="urn:microsoft.com/office/officeart/2005/8/layout/bProcess4"/>
    <dgm:cxn modelId="{D1BEFDD6-B824-4357-A8F3-DFD0A1EDA3B7}" type="presParOf" srcId="{1D85A91D-1B56-459A-BB0A-69B5EDE4BAB8}" destId="{A20BB057-7F38-4C30-B80E-225E35939323}" srcOrd="1" destOrd="0" presId="urn:microsoft.com/office/officeart/2005/8/layout/bProcess4"/>
    <dgm:cxn modelId="{BED9732B-3C45-4C03-93E4-6A498127FC14}" type="presParOf" srcId="{A27B4504-4E92-479D-BB04-728D8631A651}" destId="{7A2B2746-E139-4528-94E7-A9A5331E8413}" srcOrd="5" destOrd="0" presId="urn:microsoft.com/office/officeart/2005/8/layout/bProcess4"/>
    <dgm:cxn modelId="{F5815364-F104-4F09-8C29-B67C00367A5F}" type="presParOf" srcId="{A27B4504-4E92-479D-BB04-728D8631A651}" destId="{C28B6FBA-394D-485A-B684-B3C59F6BB73C}" srcOrd="6" destOrd="0" presId="urn:microsoft.com/office/officeart/2005/8/layout/bProcess4"/>
    <dgm:cxn modelId="{011ADF7E-9BC1-4FC8-BDBB-7C8C2BDF1319}" type="presParOf" srcId="{C28B6FBA-394D-485A-B684-B3C59F6BB73C}" destId="{AF0542EC-B139-4A86-A982-BA49865CD572}" srcOrd="0" destOrd="0" presId="urn:microsoft.com/office/officeart/2005/8/layout/bProcess4"/>
    <dgm:cxn modelId="{66FD172C-7B89-4B82-9664-EBFD2E530E0A}" type="presParOf" srcId="{C28B6FBA-394D-485A-B684-B3C59F6BB73C}" destId="{20E33881-F206-4290-9415-643884CE618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4A951-DC3F-4B50-9D06-D048B51094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239719-C53F-4B88-B478-BC020D18B075}">
      <dgm:prSet/>
      <dgm:spPr/>
      <dgm:t>
        <a:bodyPr/>
        <a:lstStyle/>
        <a:p>
          <a:r>
            <a:rPr lang="en-US" dirty="0"/>
            <a:t>AMERICAN CAPITAL ASSURANCE CORPORATION</a:t>
          </a:r>
        </a:p>
      </dgm:t>
    </dgm:pt>
    <dgm:pt modelId="{27452FF7-7F2A-44D7-8081-4B9974BE731D}" type="parTrans" cxnId="{188850F1-5852-4F5B-841C-C0DE8E247C8F}">
      <dgm:prSet/>
      <dgm:spPr/>
      <dgm:t>
        <a:bodyPr/>
        <a:lstStyle/>
        <a:p>
          <a:endParaRPr lang="en-US"/>
        </a:p>
      </dgm:t>
    </dgm:pt>
    <dgm:pt modelId="{88A89151-8FA3-4C56-8B66-5FB2828D8BCD}" type="sibTrans" cxnId="{188850F1-5852-4F5B-841C-C0DE8E247C8F}">
      <dgm:prSet/>
      <dgm:spPr/>
      <dgm:t>
        <a:bodyPr/>
        <a:lstStyle/>
        <a:p>
          <a:endParaRPr lang="en-US"/>
        </a:p>
      </dgm:t>
    </dgm:pt>
    <dgm:pt modelId="{436E34FD-0045-4179-93F6-5667C5E94B89}">
      <dgm:prSet/>
      <dgm:spPr/>
      <dgm:t>
        <a:bodyPr/>
        <a:lstStyle/>
        <a:p>
          <a:r>
            <a:rPr lang="en-US" dirty="0"/>
            <a:t>AVATAR PROPERTY AND CASUALTY INSURANCE COMPANY</a:t>
          </a:r>
        </a:p>
      </dgm:t>
    </dgm:pt>
    <dgm:pt modelId="{168D8C39-B672-4F79-A109-D33A7310D21A}" type="parTrans" cxnId="{352C3D96-5443-4AD2-89F0-847C9FBCEC60}">
      <dgm:prSet/>
      <dgm:spPr/>
      <dgm:t>
        <a:bodyPr/>
        <a:lstStyle/>
        <a:p>
          <a:endParaRPr lang="en-US"/>
        </a:p>
      </dgm:t>
    </dgm:pt>
    <dgm:pt modelId="{6D113F74-C984-4DF6-BB7C-6F3FAE25084E}" type="sibTrans" cxnId="{352C3D96-5443-4AD2-89F0-847C9FBCEC60}">
      <dgm:prSet/>
      <dgm:spPr/>
      <dgm:t>
        <a:bodyPr/>
        <a:lstStyle/>
        <a:p>
          <a:endParaRPr lang="en-US"/>
        </a:p>
      </dgm:t>
    </dgm:pt>
    <dgm:pt modelId="{3E58E04F-BC7C-4F2F-AFCC-19E8430E3E9E}">
      <dgm:prSet/>
      <dgm:spPr/>
      <dgm:t>
        <a:bodyPr/>
        <a:lstStyle/>
        <a:p>
          <a:r>
            <a:rPr lang="en-US" dirty="0"/>
            <a:t>FEDNAT INSURANCE COMPANY</a:t>
          </a:r>
        </a:p>
      </dgm:t>
    </dgm:pt>
    <dgm:pt modelId="{E4516453-6938-40BD-9A9B-DD94959BB0F6}" type="parTrans" cxnId="{DA16502E-8187-44D5-BD9F-2574B73B0046}">
      <dgm:prSet/>
      <dgm:spPr/>
      <dgm:t>
        <a:bodyPr/>
        <a:lstStyle/>
        <a:p>
          <a:endParaRPr lang="en-US"/>
        </a:p>
      </dgm:t>
    </dgm:pt>
    <dgm:pt modelId="{FCB76EEC-20E4-4936-903D-95464A863D5D}" type="sibTrans" cxnId="{DA16502E-8187-44D5-BD9F-2574B73B0046}">
      <dgm:prSet/>
      <dgm:spPr/>
      <dgm:t>
        <a:bodyPr/>
        <a:lstStyle/>
        <a:p>
          <a:endParaRPr lang="en-US"/>
        </a:p>
      </dgm:t>
    </dgm:pt>
    <dgm:pt modelId="{B72B60B6-CCFF-4D30-BB6D-797837D6D70A}">
      <dgm:prSet/>
      <dgm:spPr/>
      <dgm:t>
        <a:bodyPr/>
        <a:lstStyle/>
        <a:p>
          <a:r>
            <a:rPr lang="en-US"/>
            <a:t>FLORIDA SPECIALTY INSURANCE COMPANY</a:t>
          </a:r>
        </a:p>
      </dgm:t>
    </dgm:pt>
    <dgm:pt modelId="{F03FA94D-C0F5-406B-8660-A10AF08CD2CB}" type="parTrans" cxnId="{7DE76EBB-43C0-4353-8D41-450D0ECB2F39}">
      <dgm:prSet/>
      <dgm:spPr/>
      <dgm:t>
        <a:bodyPr/>
        <a:lstStyle/>
        <a:p>
          <a:endParaRPr lang="en-US"/>
        </a:p>
      </dgm:t>
    </dgm:pt>
    <dgm:pt modelId="{1D9A6BC0-28C7-4E69-A595-F032AE66FDE1}" type="sibTrans" cxnId="{7DE76EBB-43C0-4353-8D41-450D0ECB2F39}">
      <dgm:prSet/>
      <dgm:spPr/>
      <dgm:t>
        <a:bodyPr/>
        <a:lstStyle/>
        <a:p>
          <a:endParaRPr lang="en-US"/>
        </a:p>
      </dgm:t>
    </dgm:pt>
    <dgm:pt modelId="{32EE63CB-7A1D-48B7-8930-F03E1002D994}">
      <dgm:prSet/>
      <dgm:spPr/>
      <dgm:t>
        <a:bodyPr/>
        <a:lstStyle/>
        <a:p>
          <a:r>
            <a:rPr lang="en-US"/>
            <a:t>GUARANTEE INSURANCE COMPANY</a:t>
          </a:r>
        </a:p>
      </dgm:t>
    </dgm:pt>
    <dgm:pt modelId="{A5AFF770-CADD-4653-8785-DDC1AAF7B21B}" type="parTrans" cxnId="{63AB7D09-5607-4BE9-8A61-BC0775BF0B10}">
      <dgm:prSet/>
      <dgm:spPr/>
      <dgm:t>
        <a:bodyPr/>
        <a:lstStyle/>
        <a:p>
          <a:endParaRPr lang="en-US"/>
        </a:p>
      </dgm:t>
    </dgm:pt>
    <dgm:pt modelId="{30E206BC-E744-44FF-A3C6-CD62FC85A500}" type="sibTrans" cxnId="{63AB7D09-5607-4BE9-8A61-BC0775BF0B10}">
      <dgm:prSet/>
      <dgm:spPr/>
      <dgm:t>
        <a:bodyPr/>
        <a:lstStyle/>
        <a:p>
          <a:endParaRPr lang="en-US"/>
        </a:p>
      </dgm:t>
    </dgm:pt>
    <dgm:pt modelId="{6338137A-0AAC-4151-81FC-3AE92F8FC351}">
      <dgm:prSet/>
      <dgm:spPr/>
      <dgm:t>
        <a:bodyPr/>
        <a:lstStyle/>
        <a:p>
          <a:r>
            <a:rPr lang="en-US"/>
            <a:t>GULFSTREAM PROPERTY AND CASUALTY INSURANCE COMPANY</a:t>
          </a:r>
        </a:p>
      </dgm:t>
    </dgm:pt>
    <dgm:pt modelId="{B2FE9D8E-CEA3-4C1F-BA35-7E925793C1AF}" type="parTrans" cxnId="{FABDB8D0-F461-406A-8FA5-4DC55EE8F2BB}">
      <dgm:prSet/>
      <dgm:spPr/>
      <dgm:t>
        <a:bodyPr/>
        <a:lstStyle/>
        <a:p>
          <a:endParaRPr lang="en-US"/>
        </a:p>
      </dgm:t>
    </dgm:pt>
    <dgm:pt modelId="{8098003F-C31A-4FD8-8C72-D0B16D8FB29F}" type="sibTrans" cxnId="{FABDB8D0-F461-406A-8FA5-4DC55EE8F2BB}">
      <dgm:prSet/>
      <dgm:spPr/>
      <dgm:t>
        <a:bodyPr/>
        <a:lstStyle/>
        <a:p>
          <a:endParaRPr lang="en-US"/>
        </a:p>
      </dgm:t>
    </dgm:pt>
    <dgm:pt modelId="{25516810-44FE-4969-B637-8883AC9A6B57}">
      <dgm:prSet/>
      <dgm:spPr/>
      <dgm:t>
        <a:bodyPr/>
        <a:lstStyle/>
        <a:p>
          <a:r>
            <a:rPr lang="en-US"/>
            <a:t>PHYSICIANS UNITED PLAN, INC.</a:t>
          </a:r>
        </a:p>
      </dgm:t>
    </dgm:pt>
    <dgm:pt modelId="{BDE6FA33-E543-4418-8E90-A00E37533EC8}" type="parTrans" cxnId="{4A21AAF1-0B50-4068-BD76-34097ED5DD99}">
      <dgm:prSet/>
      <dgm:spPr/>
      <dgm:t>
        <a:bodyPr/>
        <a:lstStyle/>
        <a:p>
          <a:endParaRPr lang="en-US"/>
        </a:p>
      </dgm:t>
    </dgm:pt>
    <dgm:pt modelId="{42A2155D-531D-4DF8-957B-F0FA90FA391D}" type="sibTrans" cxnId="{4A21AAF1-0B50-4068-BD76-34097ED5DD99}">
      <dgm:prSet/>
      <dgm:spPr/>
      <dgm:t>
        <a:bodyPr/>
        <a:lstStyle/>
        <a:p>
          <a:endParaRPr lang="en-US"/>
        </a:p>
      </dgm:t>
    </dgm:pt>
    <dgm:pt modelId="{AA3E6668-57A9-4FC8-ABD8-4AB8A25B78F2}">
      <dgm:prSet/>
      <dgm:spPr/>
      <dgm:t>
        <a:bodyPr/>
        <a:lstStyle/>
        <a:p>
          <a:r>
            <a:rPr lang="en-US"/>
            <a:t>QUALITY HEALTH PLANS, INC</a:t>
          </a:r>
        </a:p>
      </dgm:t>
    </dgm:pt>
    <dgm:pt modelId="{D894A6B5-F3E8-44B1-83B9-4D2D482B5226}" type="parTrans" cxnId="{F56B88A4-71BD-46A4-8990-8C8A62A6A09F}">
      <dgm:prSet/>
      <dgm:spPr/>
      <dgm:t>
        <a:bodyPr/>
        <a:lstStyle/>
        <a:p>
          <a:endParaRPr lang="en-US"/>
        </a:p>
      </dgm:t>
    </dgm:pt>
    <dgm:pt modelId="{2EAB984D-6C82-41D5-A45C-C227C68D76C5}" type="sibTrans" cxnId="{F56B88A4-71BD-46A4-8990-8C8A62A6A09F}">
      <dgm:prSet/>
      <dgm:spPr/>
      <dgm:t>
        <a:bodyPr/>
        <a:lstStyle/>
        <a:p>
          <a:endParaRPr lang="en-US"/>
        </a:p>
      </dgm:t>
    </dgm:pt>
    <dgm:pt modelId="{B944E06F-A9D8-4B78-A9B9-8AE41ADECD01}">
      <dgm:prSet/>
      <dgm:spPr/>
      <dgm:t>
        <a:bodyPr/>
        <a:lstStyle/>
        <a:p>
          <a:r>
            <a:rPr lang="en-US"/>
            <a:t>SAWGRASS MUTUAL INSURANCE COMPANY</a:t>
          </a:r>
        </a:p>
      </dgm:t>
    </dgm:pt>
    <dgm:pt modelId="{D1766F3B-FCFB-4F7B-A6C1-0A0F08AEBE57}" type="parTrans" cxnId="{8DC23648-81FD-488F-8962-24B751356D41}">
      <dgm:prSet/>
      <dgm:spPr/>
      <dgm:t>
        <a:bodyPr/>
        <a:lstStyle/>
        <a:p>
          <a:endParaRPr lang="en-US"/>
        </a:p>
      </dgm:t>
    </dgm:pt>
    <dgm:pt modelId="{12E72E33-12F5-4EEB-B906-9E59EF366A7F}" type="sibTrans" cxnId="{8DC23648-81FD-488F-8962-24B751356D41}">
      <dgm:prSet/>
      <dgm:spPr/>
      <dgm:t>
        <a:bodyPr/>
        <a:lstStyle/>
        <a:p>
          <a:endParaRPr lang="en-US"/>
        </a:p>
      </dgm:t>
    </dgm:pt>
    <dgm:pt modelId="{FD511BD1-B7FA-430F-AF79-0E6BB98954C1}">
      <dgm:prSet/>
      <dgm:spPr/>
      <dgm:t>
        <a:bodyPr/>
        <a:lstStyle/>
        <a:p>
          <a:r>
            <a:rPr lang="en-US"/>
            <a:t>SOUTHERN FIDELITY INSURANCE COMPANY</a:t>
          </a:r>
        </a:p>
      </dgm:t>
    </dgm:pt>
    <dgm:pt modelId="{055BA8F2-6595-4F37-8460-9943F8DA4BE2}" type="parTrans" cxnId="{D15FDA1D-AB09-4DB0-92BA-A4554D94EB3E}">
      <dgm:prSet/>
      <dgm:spPr/>
      <dgm:t>
        <a:bodyPr/>
        <a:lstStyle/>
        <a:p>
          <a:endParaRPr lang="en-US"/>
        </a:p>
      </dgm:t>
    </dgm:pt>
    <dgm:pt modelId="{3E65890D-8020-4BA1-B368-16B58FC802CC}" type="sibTrans" cxnId="{D15FDA1D-AB09-4DB0-92BA-A4554D94EB3E}">
      <dgm:prSet/>
      <dgm:spPr/>
      <dgm:t>
        <a:bodyPr/>
        <a:lstStyle/>
        <a:p>
          <a:endParaRPr lang="en-US"/>
        </a:p>
      </dgm:t>
    </dgm:pt>
    <dgm:pt modelId="{FE0FC30D-15BD-4070-85B3-070112B18BFD}">
      <dgm:prSet/>
      <dgm:spPr/>
      <dgm:t>
        <a:bodyPr/>
        <a:lstStyle/>
        <a:p>
          <a:r>
            <a:rPr lang="en-US"/>
            <a:t>ST. JOHNS INSURANCE COMPANY, INC.</a:t>
          </a:r>
        </a:p>
      </dgm:t>
    </dgm:pt>
    <dgm:pt modelId="{3E966F80-A008-4080-A13F-57644D39BE16}" type="parTrans" cxnId="{5E68E82B-E1AA-4069-8803-BB7AED18A365}">
      <dgm:prSet/>
      <dgm:spPr/>
      <dgm:t>
        <a:bodyPr/>
        <a:lstStyle/>
        <a:p>
          <a:endParaRPr lang="en-US"/>
        </a:p>
      </dgm:t>
    </dgm:pt>
    <dgm:pt modelId="{3AA8FEF3-4AFC-4AAA-85FA-BDA105DF0F2B}" type="sibTrans" cxnId="{5E68E82B-E1AA-4069-8803-BB7AED18A365}">
      <dgm:prSet/>
      <dgm:spPr/>
      <dgm:t>
        <a:bodyPr/>
        <a:lstStyle/>
        <a:p>
          <a:endParaRPr lang="en-US"/>
        </a:p>
      </dgm:t>
    </dgm:pt>
    <dgm:pt modelId="{16303E37-C069-40AA-81A3-6F8B6CDA54A1}">
      <dgm:prSet/>
      <dgm:spPr/>
      <dgm:t>
        <a:bodyPr/>
        <a:lstStyle/>
        <a:p>
          <a:r>
            <a:rPr lang="en-US" dirty="0"/>
            <a:t>SUNSHINE STATE INSURANCE COMPANY</a:t>
          </a:r>
        </a:p>
      </dgm:t>
    </dgm:pt>
    <dgm:pt modelId="{3AE06D12-BC02-45E9-83F3-69EF1356CC23}" type="parTrans" cxnId="{32FCF936-EFD2-4DBF-98B3-3792921FDD5C}">
      <dgm:prSet/>
      <dgm:spPr/>
      <dgm:t>
        <a:bodyPr/>
        <a:lstStyle/>
        <a:p>
          <a:endParaRPr lang="en-US"/>
        </a:p>
      </dgm:t>
    </dgm:pt>
    <dgm:pt modelId="{1CC753B1-FB14-43BF-B0EE-A055D6359DCA}" type="sibTrans" cxnId="{32FCF936-EFD2-4DBF-98B3-3792921FDD5C}">
      <dgm:prSet/>
      <dgm:spPr/>
      <dgm:t>
        <a:bodyPr/>
        <a:lstStyle/>
        <a:p>
          <a:endParaRPr lang="en-US"/>
        </a:p>
      </dgm:t>
    </dgm:pt>
    <dgm:pt modelId="{5240F1B5-800D-40E2-9ABA-BDA9E95F3CD6}">
      <dgm:prSet/>
      <dgm:spPr/>
      <dgm:t>
        <a:bodyPr/>
        <a:lstStyle/>
        <a:p>
          <a:r>
            <a:rPr lang="en-US" dirty="0"/>
            <a:t>UNIVERSAL HEALTH CARE INSURANCE COMPANY, INC.</a:t>
          </a:r>
        </a:p>
      </dgm:t>
    </dgm:pt>
    <dgm:pt modelId="{D3783BDC-960B-4A31-ADBE-CB847377D53E}" type="parTrans" cxnId="{AA351BA0-599A-485C-9F31-36EF6DC1845C}">
      <dgm:prSet/>
      <dgm:spPr/>
      <dgm:t>
        <a:bodyPr/>
        <a:lstStyle/>
        <a:p>
          <a:endParaRPr lang="en-US"/>
        </a:p>
      </dgm:t>
    </dgm:pt>
    <dgm:pt modelId="{F62F79F3-295F-469F-A1B7-9488AF60D126}" type="sibTrans" cxnId="{AA351BA0-599A-485C-9F31-36EF6DC1845C}">
      <dgm:prSet/>
      <dgm:spPr/>
      <dgm:t>
        <a:bodyPr/>
        <a:lstStyle/>
        <a:p>
          <a:endParaRPr lang="en-US"/>
        </a:p>
      </dgm:t>
    </dgm:pt>
    <dgm:pt modelId="{BBA80356-1F8F-41A6-A2C9-38FF158F874E}">
      <dgm:prSet/>
      <dgm:spPr/>
      <dgm:t>
        <a:bodyPr/>
        <a:lstStyle/>
        <a:p>
          <a:r>
            <a:rPr lang="en-US" dirty="0"/>
            <a:t>UNIVERSAL HEALTH CARE, INC.</a:t>
          </a:r>
        </a:p>
      </dgm:t>
    </dgm:pt>
    <dgm:pt modelId="{B8018A27-C15E-4745-8CBD-39F1C22689E2}" type="parTrans" cxnId="{E09D9865-D36A-4B42-9F31-B68B555AE74E}">
      <dgm:prSet/>
      <dgm:spPr/>
      <dgm:t>
        <a:bodyPr/>
        <a:lstStyle/>
        <a:p>
          <a:endParaRPr lang="en-US"/>
        </a:p>
      </dgm:t>
    </dgm:pt>
    <dgm:pt modelId="{AA0F777F-FA98-4034-9CE0-67C9A0877355}" type="sibTrans" cxnId="{E09D9865-D36A-4B42-9F31-B68B555AE74E}">
      <dgm:prSet/>
      <dgm:spPr/>
      <dgm:t>
        <a:bodyPr/>
        <a:lstStyle/>
        <a:p>
          <a:endParaRPr lang="en-US"/>
        </a:p>
      </dgm:t>
    </dgm:pt>
    <dgm:pt modelId="{F6417495-AE77-4D00-B9D2-BD3C625198AF}">
      <dgm:prSet/>
      <dgm:spPr/>
      <dgm:t>
        <a:bodyPr/>
        <a:lstStyle/>
        <a:p>
          <a:r>
            <a:rPr lang="en-US" dirty="0"/>
            <a:t>WESTON PROPERTY &amp; CASUALTY INSURANCE COMPANY</a:t>
          </a:r>
        </a:p>
      </dgm:t>
    </dgm:pt>
    <dgm:pt modelId="{CFC67AE9-1DD4-4FED-BAEE-F885C5812A77}" type="parTrans" cxnId="{9B630CB1-814D-440B-8342-0F0597BF0A9B}">
      <dgm:prSet/>
      <dgm:spPr/>
      <dgm:t>
        <a:bodyPr/>
        <a:lstStyle/>
        <a:p>
          <a:endParaRPr lang="en-US"/>
        </a:p>
      </dgm:t>
    </dgm:pt>
    <dgm:pt modelId="{4103E629-5232-4F17-A4D0-913BBFB4C565}" type="sibTrans" cxnId="{9B630CB1-814D-440B-8342-0F0597BF0A9B}">
      <dgm:prSet/>
      <dgm:spPr/>
      <dgm:t>
        <a:bodyPr/>
        <a:lstStyle/>
        <a:p>
          <a:endParaRPr lang="en-US"/>
        </a:p>
      </dgm:t>
    </dgm:pt>
    <dgm:pt modelId="{D62570B1-7733-44E7-B383-08D19281615C}">
      <dgm:prSet/>
      <dgm:spPr/>
      <dgm:t>
        <a:bodyPr/>
        <a:lstStyle/>
        <a:p>
          <a:r>
            <a:rPr lang="en-US" dirty="0"/>
            <a:t>WINDHAVEN INSURANCE COMPANY</a:t>
          </a:r>
        </a:p>
      </dgm:t>
    </dgm:pt>
    <dgm:pt modelId="{B48AC818-8169-4FA2-864D-8E3CE8AAE764}" type="parTrans" cxnId="{B3A22163-8779-4C59-8519-3C469A3F897A}">
      <dgm:prSet/>
      <dgm:spPr/>
      <dgm:t>
        <a:bodyPr/>
        <a:lstStyle/>
        <a:p>
          <a:endParaRPr lang="en-US"/>
        </a:p>
      </dgm:t>
    </dgm:pt>
    <dgm:pt modelId="{50B2FF0F-CD29-4903-A3E6-C6132A9D3F4C}" type="sibTrans" cxnId="{B3A22163-8779-4C59-8519-3C469A3F897A}">
      <dgm:prSet/>
      <dgm:spPr/>
      <dgm:t>
        <a:bodyPr/>
        <a:lstStyle/>
        <a:p>
          <a:endParaRPr lang="en-US"/>
        </a:p>
      </dgm:t>
    </dgm:pt>
    <dgm:pt modelId="{AD23234D-39DC-4473-BE8A-3DC429D3DB7F}" type="pres">
      <dgm:prSet presAssocID="{49D4A951-DC3F-4B50-9D06-D048B5109496}" presName="diagram" presStyleCnt="0">
        <dgm:presLayoutVars>
          <dgm:dir/>
          <dgm:resizeHandles val="exact"/>
        </dgm:presLayoutVars>
      </dgm:prSet>
      <dgm:spPr/>
    </dgm:pt>
    <dgm:pt modelId="{E05162B9-29AE-4BDE-8F92-A865E6169EF8}" type="pres">
      <dgm:prSet presAssocID="{14239719-C53F-4B88-B478-BC020D18B075}" presName="node" presStyleLbl="node1" presStyleIdx="0" presStyleCnt="16" custLinFactNeighborX="924" custLinFactNeighborY="5385">
        <dgm:presLayoutVars>
          <dgm:bulletEnabled val="1"/>
        </dgm:presLayoutVars>
      </dgm:prSet>
      <dgm:spPr/>
    </dgm:pt>
    <dgm:pt modelId="{97D49734-11DA-4F0E-A314-4ECED0668063}" type="pres">
      <dgm:prSet presAssocID="{88A89151-8FA3-4C56-8B66-5FB2828D8BCD}" presName="sibTrans" presStyleCnt="0"/>
      <dgm:spPr/>
    </dgm:pt>
    <dgm:pt modelId="{136DDD40-D347-4399-BA42-BDA42BB552C4}" type="pres">
      <dgm:prSet presAssocID="{436E34FD-0045-4179-93F6-5667C5E94B89}" presName="node" presStyleLbl="node1" presStyleIdx="1" presStyleCnt="16" custLinFactNeighborX="-1846" custLinFactNeighborY="5385">
        <dgm:presLayoutVars>
          <dgm:bulletEnabled val="1"/>
        </dgm:presLayoutVars>
      </dgm:prSet>
      <dgm:spPr/>
    </dgm:pt>
    <dgm:pt modelId="{CEA43018-E08E-40A0-AD27-D52437EA9A63}" type="pres">
      <dgm:prSet presAssocID="{6D113F74-C984-4DF6-BB7C-6F3FAE25084E}" presName="sibTrans" presStyleCnt="0"/>
      <dgm:spPr/>
    </dgm:pt>
    <dgm:pt modelId="{16317FD4-86E4-44F9-994A-5A037CAFF555}" type="pres">
      <dgm:prSet presAssocID="{3E58E04F-BC7C-4F2F-AFCC-19E8430E3E9E}" presName="node" presStyleLbl="node1" presStyleIdx="2" presStyleCnt="16" custLinFactNeighborY="6923">
        <dgm:presLayoutVars>
          <dgm:bulletEnabled val="1"/>
        </dgm:presLayoutVars>
      </dgm:prSet>
      <dgm:spPr/>
    </dgm:pt>
    <dgm:pt modelId="{1341170C-B5B3-4CB5-B963-CF6AAF5A7FEA}" type="pres">
      <dgm:prSet presAssocID="{FCB76EEC-20E4-4936-903D-95464A863D5D}" presName="sibTrans" presStyleCnt="0"/>
      <dgm:spPr/>
    </dgm:pt>
    <dgm:pt modelId="{3F30A2D5-B512-47FC-9578-940F724B8895}" type="pres">
      <dgm:prSet presAssocID="{B72B60B6-CCFF-4D30-BB6D-797837D6D70A}" presName="node" presStyleLbl="node1" presStyleIdx="3" presStyleCnt="16">
        <dgm:presLayoutVars>
          <dgm:bulletEnabled val="1"/>
        </dgm:presLayoutVars>
      </dgm:prSet>
      <dgm:spPr/>
    </dgm:pt>
    <dgm:pt modelId="{0A768C47-C65A-4855-8D28-F2CD17D6B1A2}" type="pres">
      <dgm:prSet presAssocID="{1D9A6BC0-28C7-4E69-A595-F032AE66FDE1}" presName="sibTrans" presStyleCnt="0"/>
      <dgm:spPr/>
    </dgm:pt>
    <dgm:pt modelId="{E3F0D628-55A1-4264-AD40-005A09AE9EFE}" type="pres">
      <dgm:prSet presAssocID="{32EE63CB-7A1D-48B7-8930-F03E1002D994}" presName="node" presStyleLbl="node1" presStyleIdx="4" presStyleCnt="16">
        <dgm:presLayoutVars>
          <dgm:bulletEnabled val="1"/>
        </dgm:presLayoutVars>
      </dgm:prSet>
      <dgm:spPr/>
    </dgm:pt>
    <dgm:pt modelId="{AE8A92FB-A476-4335-8AFA-38A97493E089}" type="pres">
      <dgm:prSet presAssocID="{30E206BC-E744-44FF-A3C6-CD62FC85A500}" presName="sibTrans" presStyleCnt="0"/>
      <dgm:spPr/>
    </dgm:pt>
    <dgm:pt modelId="{2C778ABD-1F36-4A50-8C9A-8A85A6441A33}" type="pres">
      <dgm:prSet presAssocID="{6338137A-0AAC-4151-81FC-3AE92F8FC351}" presName="node" presStyleLbl="node1" presStyleIdx="5" presStyleCnt="16">
        <dgm:presLayoutVars>
          <dgm:bulletEnabled val="1"/>
        </dgm:presLayoutVars>
      </dgm:prSet>
      <dgm:spPr/>
    </dgm:pt>
    <dgm:pt modelId="{49F44F81-DCCF-40AA-BC45-95545C825B69}" type="pres">
      <dgm:prSet presAssocID="{8098003F-C31A-4FD8-8C72-D0B16D8FB29F}" presName="sibTrans" presStyleCnt="0"/>
      <dgm:spPr/>
    </dgm:pt>
    <dgm:pt modelId="{0AA54A99-6D57-4905-BB0F-F1D45BE9AE8B}" type="pres">
      <dgm:prSet presAssocID="{25516810-44FE-4969-B637-8883AC9A6B57}" presName="node" presStyleLbl="node1" presStyleIdx="6" presStyleCnt="16">
        <dgm:presLayoutVars>
          <dgm:bulletEnabled val="1"/>
        </dgm:presLayoutVars>
      </dgm:prSet>
      <dgm:spPr/>
    </dgm:pt>
    <dgm:pt modelId="{7315F674-8229-4C76-81F2-A426F8BA2CB4}" type="pres">
      <dgm:prSet presAssocID="{42A2155D-531D-4DF8-957B-F0FA90FA391D}" presName="sibTrans" presStyleCnt="0"/>
      <dgm:spPr/>
    </dgm:pt>
    <dgm:pt modelId="{53CC5EC3-4187-415F-8DC4-662E7EB857C8}" type="pres">
      <dgm:prSet presAssocID="{AA3E6668-57A9-4FC8-ABD8-4AB8A25B78F2}" presName="node" presStyleLbl="node1" presStyleIdx="7" presStyleCnt="16">
        <dgm:presLayoutVars>
          <dgm:bulletEnabled val="1"/>
        </dgm:presLayoutVars>
      </dgm:prSet>
      <dgm:spPr/>
    </dgm:pt>
    <dgm:pt modelId="{E9D32156-FD77-4A40-8090-74D37828EE15}" type="pres">
      <dgm:prSet presAssocID="{2EAB984D-6C82-41D5-A45C-C227C68D76C5}" presName="sibTrans" presStyleCnt="0"/>
      <dgm:spPr/>
    </dgm:pt>
    <dgm:pt modelId="{F3AABCFD-0880-49EE-9785-EA05AFE9520A}" type="pres">
      <dgm:prSet presAssocID="{B944E06F-A9D8-4B78-A9B9-8AE41ADECD01}" presName="node" presStyleLbl="node1" presStyleIdx="8" presStyleCnt="16">
        <dgm:presLayoutVars>
          <dgm:bulletEnabled val="1"/>
        </dgm:presLayoutVars>
      </dgm:prSet>
      <dgm:spPr/>
    </dgm:pt>
    <dgm:pt modelId="{AA62B62B-2A27-4A99-9D34-A262C0E4A699}" type="pres">
      <dgm:prSet presAssocID="{12E72E33-12F5-4EEB-B906-9E59EF366A7F}" presName="sibTrans" presStyleCnt="0"/>
      <dgm:spPr/>
    </dgm:pt>
    <dgm:pt modelId="{FB73736A-118C-450E-9E8A-5104CA1CEAC2}" type="pres">
      <dgm:prSet presAssocID="{FD511BD1-B7FA-430F-AF79-0E6BB98954C1}" presName="node" presStyleLbl="node1" presStyleIdx="9" presStyleCnt="16">
        <dgm:presLayoutVars>
          <dgm:bulletEnabled val="1"/>
        </dgm:presLayoutVars>
      </dgm:prSet>
      <dgm:spPr/>
    </dgm:pt>
    <dgm:pt modelId="{0EF35FE6-12F4-402B-B8A2-D2EB938F428D}" type="pres">
      <dgm:prSet presAssocID="{3E65890D-8020-4BA1-B368-16B58FC802CC}" presName="sibTrans" presStyleCnt="0"/>
      <dgm:spPr/>
    </dgm:pt>
    <dgm:pt modelId="{AC7747EC-00E9-48E8-858B-6B184373A98C}" type="pres">
      <dgm:prSet presAssocID="{FE0FC30D-15BD-4070-85B3-070112B18BFD}" presName="node" presStyleLbl="node1" presStyleIdx="10" presStyleCnt="16">
        <dgm:presLayoutVars>
          <dgm:bulletEnabled val="1"/>
        </dgm:presLayoutVars>
      </dgm:prSet>
      <dgm:spPr/>
    </dgm:pt>
    <dgm:pt modelId="{0F0A63F6-2AAA-4379-9D67-566285AE7BE4}" type="pres">
      <dgm:prSet presAssocID="{3AA8FEF3-4AFC-4AAA-85FA-BDA105DF0F2B}" presName="sibTrans" presStyleCnt="0"/>
      <dgm:spPr/>
    </dgm:pt>
    <dgm:pt modelId="{74480066-0CBF-4F8D-A795-A439B03F07C8}" type="pres">
      <dgm:prSet presAssocID="{16303E37-C069-40AA-81A3-6F8B6CDA54A1}" presName="node" presStyleLbl="node1" presStyleIdx="11" presStyleCnt="16">
        <dgm:presLayoutVars>
          <dgm:bulletEnabled val="1"/>
        </dgm:presLayoutVars>
      </dgm:prSet>
      <dgm:spPr/>
    </dgm:pt>
    <dgm:pt modelId="{2F954CCC-ED63-460D-B134-88C2ABFB1834}" type="pres">
      <dgm:prSet presAssocID="{1CC753B1-FB14-43BF-B0EE-A055D6359DCA}" presName="sibTrans" presStyleCnt="0"/>
      <dgm:spPr/>
    </dgm:pt>
    <dgm:pt modelId="{665CB6B2-761A-4060-829F-F08FC7A1ABC9}" type="pres">
      <dgm:prSet presAssocID="{5240F1B5-800D-40E2-9ABA-BDA9E95F3CD6}" presName="node" presStyleLbl="node1" presStyleIdx="12" presStyleCnt="16">
        <dgm:presLayoutVars>
          <dgm:bulletEnabled val="1"/>
        </dgm:presLayoutVars>
      </dgm:prSet>
      <dgm:spPr/>
    </dgm:pt>
    <dgm:pt modelId="{3E1920E9-4DAF-42F8-BE3B-D5C550BA44D8}" type="pres">
      <dgm:prSet presAssocID="{F62F79F3-295F-469F-A1B7-9488AF60D126}" presName="sibTrans" presStyleCnt="0"/>
      <dgm:spPr/>
    </dgm:pt>
    <dgm:pt modelId="{EF9F28E1-CFE5-4B23-851E-C6F8D9F2EB98}" type="pres">
      <dgm:prSet presAssocID="{BBA80356-1F8F-41A6-A2C9-38FF158F874E}" presName="node" presStyleLbl="node1" presStyleIdx="13" presStyleCnt="16">
        <dgm:presLayoutVars>
          <dgm:bulletEnabled val="1"/>
        </dgm:presLayoutVars>
      </dgm:prSet>
      <dgm:spPr/>
    </dgm:pt>
    <dgm:pt modelId="{1C02552D-1D0E-4E34-8D38-EBCBD4893249}" type="pres">
      <dgm:prSet presAssocID="{AA0F777F-FA98-4034-9CE0-67C9A0877355}" presName="sibTrans" presStyleCnt="0"/>
      <dgm:spPr/>
    </dgm:pt>
    <dgm:pt modelId="{D28F7EE1-C87C-4532-8CDC-FC6040EAC0AD}" type="pres">
      <dgm:prSet presAssocID="{F6417495-AE77-4D00-B9D2-BD3C625198AF}" presName="node" presStyleLbl="node1" presStyleIdx="14" presStyleCnt="16">
        <dgm:presLayoutVars>
          <dgm:bulletEnabled val="1"/>
        </dgm:presLayoutVars>
      </dgm:prSet>
      <dgm:spPr/>
    </dgm:pt>
    <dgm:pt modelId="{1B7C2288-82B8-498F-BCBD-9F4B3988F27C}" type="pres">
      <dgm:prSet presAssocID="{4103E629-5232-4F17-A4D0-913BBFB4C565}" presName="sibTrans" presStyleCnt="0"/>
      <dgm:spPr/>
    </dgm:pt>
    <dgm:pt modelId="{DA0D467A-21DD-4F0C-9880-3356D8E59D71}" type="pres">
      <dgm:prSet presAssocID="{D62570B1-7733-44E7-B383-08D19281615C}" presName="node" presStyleLbl="node1" presStyleIdx="15" presStyleCnt="16" custLinFactX="-100000" custLinFactNeighborX="-119239" custLinFactNeighborY="-7693">
        <dgm:presLayoutVars>
          <dgm:bulletEnabled val="1"/>
        </dgm:presLayoutVars>
      </dgm:prSet>
      <dgm:spPr/>
    </dgm:pt>
  </dgm:ptLst>
  <dgm:cxnLst>
    <dgm:cxn modelId="{63AB7D09-5607-4BE9-8A61-BC0775BF0B10}" srcId="{49D4A951-DC3F-4B50-9D06-D048B5109496}" destId="{32EE63CB-7A1D-48B7-8930-F03E1002D994}" srcOrd="4" destOrd="0" parTransId="{A5AFF770-CADD-4653-8785-DDC1AAF7B21B}" sibTransId="{30E206BC-E744-44FF-A3C6-CD62FC85A500}"/>
    <dgm:cxn modelId="{F644400C-E920-43F0-B8EF-D055C8671C18}" type="presOf" srcId="{16303E37-C069-40AA-81A3-6F8B6CDA54A1}" destId="{74480066-0CBF-4F8D-A795-A439B03F07C8}" srcOrd="0" destOrd="0" presId="urn:microsoft.com/office/officeart/2005/8/layout/default"/>
    <dgm:cxn modelId="{D15FDA1D-AB09-4DB0-92BA-A4554D94EB3E}" srcId="{49D4A951-DC3F-4B50-9D06-D048B5109496}" destId="{FD511BD1-B7FA-430F-AF79-0E6BB98954C1}" srcOrd="9" destOrd="0" parTransId="{055BA8F2-6595-4F37-8460-9943F8DA4BE2}" sibTransId="{3E65890D-8020-4BA1-B368-16B58FC802CC}"/>
    <dgm:cxn modelId="{5E68E82B-E1AA-4069-8803-BB7AED18A365}" srcId="{49D4A951-DC3F-4B50-9D06-D048B5109496}" destId="{FE0FC30D-15BD-4070-85B3-070112B18BFD}" srcOrd="10" destOrd="0" parTransId="{3E966F80-A008-4080-A13F-57644D39BE16}" sibTransId="{3AA8FEF3-4AFC-4AAA-85FA-BDA105DF0F2B}"/>
    <dgm:cxn modelId="{DA16502E-8187-44D5-BD9F-2574B73B0046}" srcId="{49D4A951-DC3F-4B50-9D06-D048B5109496}" destId="{3E58E04F-BC7C-4F2F-AFCC-19E8430E3E9E}" srcOrd="2" destOrd="0" parTransId="{E4516453-6938-40BD-9A9B-DD94959BB0F6}" sibTransId="{FCB76EEC-20E4-4936-903D-95464A863D5D}"/>
    <dgm:cxn modelId="{5D06C333-F7C1-46ED-BDDA-571D0293B0A6}" type="presOf" srcId="{BBA80356-1F8F-41A6-A2C9-38FF158F874E}" destId="{EF9F28E1-CFE5-4B23-851E-C6F8D9F2EB98}" srcOrd="0" destOrd="0" presId="urn:microsoft.com/office/officeart/2005/8/layout/default"/>
    <dgm:cxn modelId="{32FCF936-EFD2-4DBF-98B3-3792921FDD5C}" srcId="{49D4A951-DC3F-4B50-9D06-D048B5109496}" destId="{16303E37-C069-40AA-81A3-6F8B6CDA54A1}" srcOrd="11" destOrd="0" parTransId="{3AE06D12-BC02-45E9-83F3-69EF1356CC23}" sibTransId="{1CC753B1-FB14-43BF-B0EE-A055D6359DCA}"/>
    <dgm:cxn modelId="{D55E505F-4A40-41A7-A901-4A7EC20EB3AF}" type="presOf" srcId="{FD511BD1-B7FA-430F-AF79-0E6BB98954C1}" destId="{FB73736A-118C-450E-9E8A-5104CA1CEAC2}" srcOrd="0" destOrd="0" presId="urn:microsoft.com/office/officeart/2005/8/layout/default"/>
    <dgm:cxn modelId="{B3A22163-8779-4C59-8519-3C469A3F897A}" srcId="{49D4A951-DC3F-4B50-9D06-D048B5109496}" destId="{D62570B1-7733-44E7-B383-08D19281615C}" srcOrd="15" destOrd="0" parTransId="{B48AC818-8169-4FA2-864D-8E3CE8AAE764}" sibTransId="{50B2FF0F-CD29-4903-A3E6-C6132A9D3F4C}"/>
    <dgm:cxn modelId="{E09D9865-D36A-4B42-9F31-B68B555AE74E}" srcId="{49D4A951-DC3F-4B50-9D06-D048B5109496}" destId="{BBA80356-1F8F-41A6-A2C9-38FF158F874E}" srcOrd="13" destOrd="0" parTransId="{B8018A27-C15E-4745-8CBD-39F1C22689E2}" sibTransId="{AA0F777F-FA98-4034-9CE0-67C9A0877355}"/>
    <dgm:cxn modelId="{8DC23648-81FD-488F-8962-24B751356D41}" srcId="{49D4A951-DC3F-4B50-9D06-D048B5109496}" destId="{B944E06F-A9D8-4B78-A9B9-8AE41ADECD01}" srcOrd="8" destOrd="0" parTransId="{D1766F3B-FCFB-4F7B-A6C1-0A0F08AEBE57}" sibTransId="{12E72E33-12F5-4EEB-B906-9E59EF366A7F}"/>
    <dgm:cxn modelId="{DF8A7B56-6AFA-4EA4-836E-8492FC4DF5BC}" type="presOf" srcId="{14239719-C53F-4B88-B478-BC020D18B075}" destId="{E05162B9-29AE-4BDE-8F92-A865E6169EF8}" srcOrd="0" destOrd="0" presId="urn:microsoft.com/office/officeart/2005/8/layout/default"/>
    <dgm:cxn modelId="{251E4177-2647-4D9E-AA9D-8C952EEEFF15}" type="presOf" srcId="{3E58E04F-BC7C-4F2F-AFCC-19E8430E3E9E}" destId="{16317FD4-86E4-44F9-994A-5A037CAFF555}" srcOrd="0" destOrd="0" presId="urn:microsoft.com/office/officeart/2005/8/layout/default"/>
    <dgm:cxn modelId="{BF63F37C-9F21-4BE1-B715-5C723078544A}" type="presOf" srcId="{5240F1B5-800D-40E2-9ABA-BDA9E95F3CD6}" destId="{665CB6B2-761A-4060-829F-F08FC7A1ABC9}" srcOrd="0" destOrd="0" presId="urn:microsoft.com/office/officeart/2005/8/layout/default"/>
    <dgm:cxn modelId="{C9767D82-9C89-408B-98C1-FB6A15AF1E9E}" type="presOf" srcId="{B944E06F-A9D8-4B78-A9B9-8AE41ADECD01}" destId="{F3AABCFD-0880-49EE-9785-EA05AFE9520A}" srcOrd="0" destOrd="0" presId="urn:microsoft.com/office/officeart/2005/8/layout/default"/>
    <dgm:cxn modelId="{DA374092-B9DE-4293-A2E3-9EC2F2852C8D}" type="presOf" srcId="{32EE63CB-7A1D-48B7-8930-F03E1002D994}" destId="{E3F0D628-55A1-4264-AD40-005A09AE9EFE}" srcOrd="0" destOrd="0" presId="urn:microsoft.com/office/officeart/2005/8/layout/default"/>
    <dgm:cxn modelId="{352C3D96-5443-4AD2-89F0-847C9FBCEC60}" srcId="{49D4A951-DC3F-4B50-9D06-D048B5109496}" destId="{436E34FD-0045-4179-93F6-5667C5E94B89}" srcOrd="1" destOrd="0" parTransId="{168D8C39-B672-4F79-A109-D33A7310D21A}" sibTransId="{6D113F74-C984-4DF6-BB7C-6F3FAE25084E}"/>
    <dgm:cxn modelId="{EBA8F299-2FC2-48A9-8F48-0BF77857B2D4}" type="presOf" srcId="{D62570B1-7733-44E7-B383-08D19281615C}" destId="{DA0D467A-21DD-4F0C-9880-3356D8E59D71}" srcOrd="0" destOrd="0" presId="urn:microsoft.com/office/officeart/2005/8/layout/default"/>
    <dgm:cxn modelId="{AA351BA0-599A-485C-9F31-36EF6DC1845C}" srcId="{49D4A951-DC3F-4B50-9D06-D048B5109496}" destId="{5240F1B5-800D-40E2-9ABA-BDA9E95F3CD6}" srcOrd="12" destOrd="0" parTransId="{D3783BDC-960B-4A31-ADBE-CB847377D53E}" sibTransId="{F62F79F3-295F-469F-A1B7-9488AF60D126}"/>
    <dgm:cxn modelId="{F56B88A4-71BD-46A4-8990-8C8A62A6A09F}" srcId="{49D4A951-DC3F-4B50-9D06-D048B5109496}" destId="{AA3E6668-57A9-4FC8-ABD8-4AB8A25B78F2}" srcOrd="7" destOrd="0" parTransId="{D894A6B5-F3E8-44B1-83B9-4D2D482B5226}" sibTransId="{2EAB984D-6C82-41D5-A45C-C227C68D76C5}"/>
    <dgm:cxn modelId="{9B630CB1-814D-440B-8342-0F0597BF0A9B}" srcId="{49D4A951-DC3F-4B50-9D06-D048B5109496}" destId="{F6417495-AE77-4D00-B9D2-BD3C625198AF}" srcOrd="14" destOrd="0" parTransId="{CFC67AE9-1DD4-4FED-BAEE-F885C5812A77}" sibTransId="{4103E629-5232-4F17-A4D0-913BBFB4C565}"/>
    <dgm:cxn modelId="{3EEB46B2-FF3A-4FF5-B722-BA0C5CA2A7AF}" type="presOf" srcId="{AA3E6668-57A9-4FC8-ABD8-4AB8A25B78F2}" destId="{53CC5EC3-4187-415F-8DC4-662E7EB857C8}" srcOrd="0" destOrd="0" presId="urn:microsoft.com/office/officeart/2005/8/layout/default"/>
    <dgm:cxn modelId="{7DE76EBB-43C0-4353-8D41-450D0ECB2F39}" srcId="{49D4A951-DC3F-4B50-9D06-D048B5109496}" destId="{B72B60B6-CCFF-4D30-BB6D-797837D6D70A}" srcOrd="3" destOrd="0" parTransId="{F03FA94D-C0F5-406B-8660-A10AF08CD2CB}" sibTransId="{1D9A6BC0-28C7-4E69-A595-F032AE66FDE1}"/>
    <dgm:cxn modelId="{DAC7E4BB-9CC7-4B0C-AB2B-E60DE8211085}" type="presOf" srcId="{F6417495-AE77-4D00-B9D2-BD3C625198AF}" destId="{D28F7EE1-C87C-4532-8CDC-FC6040EAC0AD}" srcOrd="0" destOrd="0" presId="urn:microsoft.com/office/officeart/2005/8/layout/default"/>
    <dgm:cxn modelId="{A78A4FBC-6432-47CD-B251-CCCEBCEBB088}" type="presOf" srcId="{6338137A-0AAC-4151-81FC-3AE92F8FC351}" destId="{2C778ABD-1F36-4A50-8C9A-8A85A6441A33}" srcOrd="0" destOrd="0" presId="urn:microsoft.com/office/officeart/2005/8/layout/default"/>
    <dgm:cxn modelId="{206EE2BE-2ABF-4330-B0AA-97C8E14B35B5}" type="presOf" srcId="{25516810-44FE-4969-B637-8883AC9A6B57}" destId="{0AA54A99-6D57-4905-BB0F-F1D45BE9AE8B}" srcOrd="0" destOrd="0" presId="urn:microsoft.com/office/officeart/2005/8/layout/default"/>
    <dgm:cxn modelId="{CEF720D0-3D60-42C4-80FF-6D2691E3482B}" type="presOf" srcId="{49D4A951-DC3F-4B50-9D06-D048B5109496}" destId="{AD23234D-39DC-4473-BE8A-3DC429D3DB7F}" srcOrd="0" destOrd="0" presId="urn:microsoft.com/office/officeart/2005/8/layout/default"/>
    <dgm:cxn modelId="{FABDB8D0-F461-406A-8FA5-4DC55EE8F2BB}" srcId="{49D4A951-DC3F-4B50-9D06-D048B5109496}" destId="{6338137A-0AAC-4151-81FC-3AE92F8FC351}" srcOrd="5" destOrd="0" parTransId="{B2FE9D8E-CEA3-4C1F-BA35-7E925793C1AF}" sibTransId="{8098003F-C31A-4FD8-8C72-D0B16D8FB29F}"/>
    <dgm:cxn modelId="{6129BDE4-9F22-43F2-BF47-AD1A0E43A17B}" type="presOf" srcId="{436E34FD-0045-4179-93F6-5667C5E94B89}" destId="{136DDD40-D347-4399-BA42-BDA42BB552C4}" srcOrd="0" destOrd="0" presId="urn:microsoft.com/office/officeart/2005/8/layout/default"/>
    <dgm:cxn modelId="{37ABC2E6-90DE-4DFF-AD13-A3CDD6883C6F}" type="presOf" srcId="{FE0FC30D-15BD-4070-85B3-070112B18BFD}" destId="{AC7747EC-00E9-48E8-858B-6B184373A98C}" srcOrd="0" destOrd="0" presId="urn:microsoft.com/office/officeart/2005/8/layout/default"/>
    <dgm:cxn modelId="{188850F1-5852-4F5B-841C-C0DE8E247C8F}" srcId="{49D4A951-DC3F-4B50-9D06-D048B5109496}" destId="{14239719-C53F-4B88-B478-BC020D18B075}" srcOrd="0" destOrd="0" parTransId="{27452FF7-7F2A-44D7-8081-4B9974BE731D}" sibTransId="{88A89151-8FA3-4C56-8B66-5FB2828D8BCD}"/>
    <dgm:cxn modelId="{4A21AAF1-0B50-4068-BD76-34097ED5DD99}" srcId="{49D4A951-DC3F-4B50-9D06-D048B5109496}" destId="{25516810-44FE-4969-B637-8883AC9A6B57}" srcOrd="6" destOrd="0" parTransId="{BDE6FA33-E543-4418-8E90-A00E37533EC8}" sibTransId="{42A2155D-531D-4DF8-957B-F0FA90FA391D}"/>
    <dgm:cxn modelId="{11AB1CF6-233F-434E-BFE5-C4C44D5098E8}" type="presOf" srcId="{B72B60B6-CCFF-4D30-BB6D-797837D6D70A}" destId="{3F30A2D5-B512-47FC-9578-940F724B8895}" srcOrd="0" destOrd="0" presId="urn:microsoft.com/office/officeart/2005/8/layout/default"/>
    <dgm:cxn modelId="{97B0AC92-0548-4B62-BEE8-889464D2B9CD}" type="presParOf" srcId="{AD23234D-39DC-4473-BE8A-3DC429D3DB7F}" destId="{E05162B9-29AE-4BDE-8F92-A865E6169EF8}" srcOrd="0" destOrd="0" presId="urn:microsoft.com/office/officeart/2005/8/layout/default"/>
    <dgm:cxn modelId="{B009AAF2-9D67-4C3E-99F0-01B3C03C9745}" type="presParOf" srcId="{AD23234D-39DC-4473-BE8A-3DC429D3DB7F}" destId="{97D49734-11DA-4F0E-A314-4ECED0668063}" srcOrd="1" destOrd="0" presId="urn:microsoft.com/office/officeart/2005/8/layout/default"/>
    <dgm:cxn modelId="{E22DF696-5531-463B-91C5-F563DAF00EA2}" type="presParOf" srcId="{AD23234D-39DC-4473-BE8A-3DC429D3DB7F}" destId="{136DDD40-D347-4399-BA42-BDA42BB552C4}" srcOrd="2" destOrd="0" presId="urn:microsoft.com/office/officeart/2005/8/layout/default"/>
    <dgm:cxn modelId="{6ABD8C8E-564B-43A1-825E-731753D99CAA}" type="presParOf" srcId="{AD23234D-39DC-4473-BE8A-3DC429D3DB7F}" destId="{CEA43018-E08E-40A0-AD27-D52437EA9A63}" srcOrd="3" destOrd="0" presId="urn:microsoft.com/office/officeart/2005/8/layout/default"/>
    <dgm:cxn modelId="{10D6C6F5-406C-434B-BCDD-B2F3F605BA99}" type="presParOf" srcId="{AD23234D-39DC-4473-BE8A-3DC429D3DB7F}" destId="{16317FD4-86E4-44F9-994A-5A037CAFF555}" srcOrd="4" destOrd="0" presId="urn:microsoft.com/office/officeart/2005/8/layout/default"/>
    <dgm:cxn modelId="{5DF86F57-552F-4F8E-AA5F-CCB8EDD9B595}" type="presParOf" srcId="{AD23234D-39DC-4473-BE8A-3DC429D3DB7F}" destId="{1341170C-B5B3-4CB5-B963-CF6AAF5A7FEA}" srcOrd="5" destOrd="0" presId="urn:microsoft.com/office/officeart/2005/8/layout/default"/>
    <dgm:cxn modelId="{CA00664D-A04E-4F8C-844E-7E2F7765E68F}" type="presParOf" srcId="{AD23234D-39DC-4473-BE8A-3DC429D3DB7F}" destId="{3F30A2D5-B512-47FC-9578-940F724B8895}" srcOrd="6" destOrd="0" presId="urn:microsoft.com/office/officeart/2005/8/layout/default"/>
    <dgm:cxn modelId="{A11F17D0-9C6B-4FF6-8211-0073A39049FD}" type="presParOf" srcId="{AD23234D-39DC-4473-BE8A-3DC429D3DB7F}" destId="{0A768C47-C65A-4855-8D28-F2CD17D6B1A2}" srcOrd="7" destOrd="0" presId="urn:microsoft.com/office/officeart/2005/8/layout/default"/>
    <dgm:cxn modelId="{66A71CFC-8BF0-4BDF-8686-62BAE84E1B1C}" type="presParOf" srcId="{AD23234D-39DC-4473-BE8A-3DC429D3DB7F}" destId="{E3F0D628-55A1-4264-AD40-005A09AE9EFE}" srcOrd="8" destOrd="0" presId="urn:microsoft.com/office/officeart/2005/8/layout/default"/>
    <dgm:cxn modelId="{28CDDE81-8D8A-4746-8EC1-5A9BB3B07179}" type="presParOf" srcId="{AD23234D-39DC-4473-BE8A-3DC429D3DB7F}" destId="{AE8A92FB-A476-4335-8AFA-38A97493E089}" srcOrd="9" destOrd="0" presId="urn:microsoft.com/office/officeart/2005/8/layout/default"/>
    <dgm:cxn modelId="{F1EC9731-63F0-4EF9-B315-DE6D8DEA3A4C}" type="presParOf" srcId="{AD23234D-39DC-4473-BE8A-3DC429D3DB7F}" destId="{2C778ABD-1F36-4A50-8C9A-8A85A6441A33}" srcOrd="10" destOrd="0" presId="urn:microsoft.com/office/officeart/2005/8/layout/default"/>
    <dgm:cxn modelId="{EDD037E0-3BA6-4A8D-9C54-C14BA8F4FD62}" type="presParOf" srcId="{AD23234D-39DC-4473-BE8A-3DC429D3DB7F}" destId="{49F44F81-DCCF-40AA-BC45-95545C825B69}" srcOrd="11" destOrd="0" presId="urn:microsoft.com/office/officeart/2005/8/layout/default"/>
    <dgm:cxn modelId="{22B4D8BC-6561-4901-9457-AF07161F8BE0}" type="presParOf" srcId="{AD23234D-39DC-4473-BE8A-3DC429D3DB7F}" destId="{0AA54A99-6D57-4905-BB0F-F1D45BE9AE8B}" srcOrd="12" destOrd="0" presId="urn:microsoft.com/office/officeart/2005/8/layout/default"/>
    <dgm:cxn modelId="{5ECA9711-757F-494C-8771-40D028E3C32A}" type="presParOf" srcId="{AD23234D-39DC-4473-BE8A-3DC429D3DB7F}" destId="{7315F674-8229-4C76-81F2-A426F8BA2CB4}" srcOrd="13" destOrd="0" presId="urn:microsoft.com/office/officeart/2005/8/layout/default"/>
    <dgm:cxn modelId="{F404F5D3-A40C-40DC-A86E-1A850820E10C}" type="presParOf" srcId="{AD23234D-39DC-4473-BE8A-3DC429D3DB7F}" destId="{53CC5EC3-4187-415F-8DC4-662E7EB857C8}" srcOrd="14" destOrd="0" presId="urn:microsoft.com/office/officeart/2005/8/layout/default"/>
    <dgm:cxn modelId="{34462149-64CE-4BE9-A269-1E1EA92329DA}" type="presParOf" srcId="{AD23234D-39DC-4473-BE8A-3DC429D3DB7F}" destId="{E9D32156-FD77-4A40-8090-74D37828EE15}" srcOrd="15" destOrd="0" presId="urn:microsoft.com/office/officeart/2005/8/layout/default"/>
    <dgm:cxn modelId="{DFBC3FB7-5056-4B1C-BA44-DA4A11C8D76D}" type="presParOf" srcId="{AD23234D-39DC-4473-BE8A-3DC429D3DB7F}" destId="{F3AABCFD-0880-49EE-9785-EA05AFE9520A}" srcOrd="16" destOrd="0" presId="urn:microsoft.com/office/officeart/2005/8/layout/default"/>
    <dgm:cxn modelId="{03104520-5B83-46B5-9DCE-2FE2241D6D86}" type="presParOf" srcId="{AD23234D-39DC-4473-BE8A-3DC429D3DB7F}" destId="{AA62B62B-2A27-4A99-9D34-A262C0E4A699}" srcOrd="17" destOrd="0" presId="urn:microsoft.com/office/officeart/2005/8/layout/default"/>
    <dgm:cxn modelId="{67F700F0-439E-449D-99CC-A3078DCD2359}" type="presParOf" srcId="{AD23234D-39DC-4473-BE8A-3DC429D3DB7F}" destId="{FB73736A-118C-450E-9E8A-5104CA1CEAC2}" srcOrd="18" destOrd="0" presId="urn:microsoft.com/office/officeart/2005/8/layout/default"/>
    <dgm:cxn modelId="{7DA46668-319A-4103-9D2B-56F2D0B5626A}" type="presParOf" srcId="{AD23234D-39DC-4473-BE8A-3DC429D3DB7F}" destId="{0EF35FE6-12F4-402B-B8A2-D2EB938F428D}" srcOrd="19" destOrd="0" presId="urn:microsoft.com/office/officeart/2005/8/layout/default"/>
    <dgm:cxn modelId="{379E1867-5CDA-4C87-BF94-C4BA0BB3FD6D}" type="presParOf" srcId="{AD23234D-39DC-4473-BE8A-3DC429D3DB7F}" destId="{AC7747EC-00E9-48E8-858B-6B184373A98C}" srcOrd="20" destOrd="0" presId="urn:microsoft.com/office/officeart/2005/8/layout/default"/>
    <dgm:cxn modelId="{DEB02814-10F4-4601-A0CF-A4F1F6AEE0B1}" type="presParOf" srcId="{AD23234D-39DC-4473-BE8A-3DC429D3DB7F}" destId="{0F0A63F6-2AAA-4379-9D67-566285AE7BE4}" srcOrd="21" destOrd="0" presId="urn:microsoft.com/office/officeart/2005/8/layout/default"/>
    <dgm:cxn modelId="{6C8CB1F6-F22A-4F54-B526-47FF5B70FD0D}" type="presParOf" srcId="{AD23234D-39DC-4473-BE8A-3DC429D3DB7F}" destId="{74480066-0CBF-4F8D-A795-A439B03F07C8}" srcOrd="22" destOrd="0" presId="urn:microsoft.com/office/officeart/2005/8/layout/default"/>
    <dgm:cxn modelId="{D25612F4-FDA2-4873-AD89-9F8057D3A781}" type="presParOf" srcId="{AD23234D-39DC-4473-BE8A-3DC429D3DB7F}" destId="{2F954CCC-ED63-460D-B134-88C2ABFB1834}" srcOrd="23" destOrd="0" presId="urn:microsoft.com/office/officeart/2005/8/layout/default"/>
    <dgm:cxn modelId="{B90F5CA2-A1A3-4676-9B7B-9C46F1945A7A}" type="presParOf" srcId="{AD23234D-39DC-4473-BE8A-3DC429D3DB7F}" destId="{665CB6B2-761A-4060-829F-F08FC7A1ABC9}" srcOrd="24" destOrd="0" presId="urn:microsoft.com/office/officeart/2005/8/layout/default"/>
    <dgm:cxn modelId="{4D2F6C34-63BD-4C79-B7C0-796250C05147}" type="presParOf" srcId="{AD23234D-39DC-4473-BE8A-3DC429D3DB7F}" destId="{3E1920E9-4DAF-42F8-BE3B-D5C550BA44D8}" srcOrd="25" destOrd="0" presId="urn:microsoft.com/office/officeart/2005/8/layout/default"/>
    <dgm:cxn modelId="{B2B79636-7372-452F-B415-2F338258E6FA}" type="presParOf" srcId="{AD23234D-39DC-4473-BE8A-3DC429D3DB7F}" destId="{EF9F28E1-CFE5-4B23-851E-C6F8D9F2EB98}" srcOrd="26" destOrd="0" presId="urn:microsoft.com/office/officeart/2005/8/layout/default"/>
    <dgm:cxn modelId="{7CE6EFF9-7D8E-4159-8F5C-A135D2F2D08E}" type="presParOf" srcId="{AD23234D-39DC-4473-BE8A-3DC429D3DB7F}" destId="{1C02552D-1D0E-4E34-8D38-EBCBD4893249}" srcOrd="27" destOrd="0" presId="urn:microsoft.com/office/officeart/2005/8/layout/default"/>
    <dgm:cxn modelId="{54FCBE5B-68E5-471A-BCB1-8B0E8FFD9DE9}" type="presParOf" srcId="{AD23234D-39DC-4473-BE8A-3DC429D3DB7F}" destId="{D28F7EE1-C87C-4532-8CDC-FC6040EAC0AD}" srcOrd="28" destOrd="0" presId="urn:microsoft.com/office/officeart/2005/8/layout/default"/>
    <dgm:cxn modelId="{8CC1A8C9-72A2-489C-BB59-C2524AD06EDB}" type="presParOf" srcId="{AD23234D-39DC-4473-BE8A-3DC429D3DB7F}" destId="{1B7C2288-82B8-498F-BCBD-9F4B3988F27C}" srcOrd="29" destOrd="0" presId="urn:microsoft.com/office/officeart/2005/8/layout/default"/>
    <dgm:cxn modelId="{7569CBB5-4FE7-4DEE-871D-16D1522DB76E}" type="presParOf" srcId="{AD23234D-39DC-4473-BE8A-3DC429D3DB7F}" destId="{DA0D467A-21DD-4F0C-9880-3356D8E59D71}"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8908-4761-4C4B-875F-244BE534F5BB}">
      <dsp:nvSpPr>
        <dsp:cNvPr id="0" name=""/>
        <dsp:cNvSpPr/>
      </dsp:nvSpPr>
      <dsp:spPr>
        <a:xfrm rot="5356265">
          <a:off x="-458497" y="2596193"/>
          <a:ext cx="3278534" cy="4391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CEFEEC-F7B5-44B9-A3A1-9B99C22FBA71}">
      <dsp:nvSpPr>
        <dsp:cNvPr id="0" name=""/>
        <dsp:cNvSpPr/>
      </dsp:nvSpPr>
      <dsp:spPr>
        <a:xfrm>
          <a:off x="168531" y="567223"/>
          <a:ext cx="4879748" cy="2716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June 23, 2022—With its overabundance of unneeded new roofs on homes, and flashy lawyer billboards at every turn claiming massive settlements on claims, Florida’s insurance market is on the verge of failure. Even more, this man-made catastrophe is causing financial strain on resident consumers, as the annual cost of an average Florida homeowners insurance policy will skyrocket to $4,231 in 2022, nearly three times more than the U.S. annual average of $1,544, according to an Insurance Information Institute (Triple-I) analysis</a:t>
          </a:r>
          <a:r>
            <a:rPr lang="en-US" sz="1300" kern="1200" dirty="0">
              <a:latin typeface="Arial" panose="020B0604020202020204" pitchFamily="34" charset="0"/>
              <a:cs typeface="Arial" panose="020B0604020202020204" pitchFamily="34" charset="0"/>
            </a:rPr>
            <a:t>.</a:t>
          </a:r>
        </a:p>
      </dsp:txBody>
      <dsp:txXfrm>
        <a:off x="248084" y="646776"/>
        <a:ext cx="4720642" cy="2557030"/>
      </dsp:txXfrm>
    </dsp:sp>
    <dsp:sp modelId="{9DF05E85-D164-4F98-8405-E477A8808D4C}">
      <dsp:nvSpPr>
        <dsp:cNvPr id="0" name=""/>
        <dsp:cNvSpPr/>
      </dsp:nvSpPr>
      <dsp:spPr>
        <a:xfrm rot="21456446">
          <a:off x="1214629" y="4119050"/>
          <a:ext cx="5570690" cy="4391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3DB42A-FCBA-43C3-96DE-E8E448924A5B}">
      <dsp:nvSpPr>
        <dsp:cNvPr id="0" name=""/>
        <dsp:cNvSpPr/>
      </dsp:nvSpPr>
      <dsp:spPr>
        <a:xfrm>
          <a:off x="225673" y="3739636"/>
          <a:ext cx="4879748" cy="2927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“Floridians pay the highest homeowners insurance premiums in the nation for reasons having little to do with their exposure to hurricanes,” said Sean </a:t>
          </a:r>
          <a:r>
            <a:rPr lang="en-US" sz="1600" kern="1200" dirty="0" err="1">
              <a:latin typeface="Arial" panose="020B0604020202020204" pitchFamily="34" charset="0"/>
              <a:cs typeface="Arial" panose="020B0604020202020204" pitchFamily="34" charset="0"/>
            </a:rPr>
            <a:t>Kevelighan</a:t>
          </a:r>
          <a:r>
            <a:rPr lang="en-US" sz="1600" kern="1200" dirty="0">
              <a:latin typeface="Arial" panose="020B0604020202020204" pitchFamily="34" charset="0"/>
              <a:cs typeface="Arial" panose="020B0604020202020204" pitchFamily="34" charset="0"/>
            </a:rPr>
            <a:t>, CEO, Triple-I.  “Floridians are seeing homeowners insurance become costlier and scarcer because for years the state has been the home of too much litigation and too many fraudulent roof replacement schemes. These two factors contributed enormously to the net underwriting losses Florida’s homeowners insurers cumulatively incurred between 2016 and 2021.” </a:t>
          </a:r>
        </a:p>
      </dsp:txBody>
      <dsp:txXfrm>
        <a:off x="311427" y="3825390"/>
        <a:ext cx="4708240" cy="2756341"/>
      </dsp:txXfrm>
    </dsp:sp>
    <dsp:sp modelId="{7A2B2746-E139-4528-94E7-A9A5331E8413}">
      <dsp:nvSpPr>
        <dsp:cNvPr id="0" name=""/>
        <dsp:cNvSpPr/>
      </dsp:nvSpPr>
      <dsp:spPr>
        <a:xfrm rot="16212433">
          <a:off x="5217569" y="2413295"/>
          <a:ext cx="3142007" cy="4391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BB057-7F38-4C30-B80E-225E35939323}">
      <dsp:nvSpPr>
        <dsp:cNvPr id="0" name=""/>
        <dsp:cNvSpPr/>
      </dsp:nvSpPr>
      <dsp:spPr>
        <a:xfrm>
          <a:off x="5799225" y="3208407"/>
          <a:ext cx="4879748" cy="3506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Two major hurricanes made landfall in the state since 2016: 2017’s Irma and 2018’s Michael. No direct hits occurred in Florida over the past three hurricane seasons (2019-2021).  Florida, however, is the site of 79 percent of all homeowners insurance lawsuits over claims filed nationwide while Florida’s insurers receive only 9 percent of all U.S. homeowners insurance claims. The Florida Office of Insurance Regulation (OIR), reported $51 billion was paid out by Florida insurers over a 10-year period and 71 percent of the $51 billion went to attorneys’ fees and public adjusters.  The 2020 and 2021 cumulative net underwriting losses for Florida’s homeowners insurers totaled more than $1 billion each year</a:t>
          </a:r>
          <a:r>
            <a:rPr lang="en-US" sz="1300" kern="1200" dirty="0">
              <a:latin typeface="Arial" panose="020B0604020202020204" pitchFamily="34" charset="0"/>
              <a:cs typeface="Arial" panose="020B0604020202020204" pitchFamily="34" charset="0"/>
            </a:rPr>
            <a:t>.</a:t>
          </a:r>
        </a:p>
      </dsp:txBody>
      <dsp:txXfrm>
        <a:off x="5901933" y="3311115"/>
        <a:ext cx="4674332" cy="3301298"/>
      </dsp:txXfrm>
    </dsp:sp>
    <dsp:sp modelId="{20E33881-F206-4290-9415-643884CE6187}">
      <dsp:nvSpPr>
        <dsp:cNvPr id="0" name=""/>
        <dsp:cNvSpPr/>
      </dsp:nvSpPr>
      <dsp:spPr>
        <a:xfrm>
          <a:off x="5818304" y="588421"/>
          <a:ext cx="4879748" cy="2444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a:t>
          </a:r>
          <a:r>
            <a:rPr lang="en-US" sz="1600" kern="1200" dirty="0">
              <a:latin typeface="Arial" panose="020B0604020202020204" pitchFamily="34" charset="0"/>
              <a:cs typeface="Arial" panose="020B0604020202020204" pitchFamily="34" charset="0"/>
            </a:rPr>
            <a:t>The state’s homeowners insurers have been forced to respond to these unfortunate market trends this year by restricting new business, non-renewing existing policies and even canceling policies mid-term. What’s more, four homeowners insurance companies have been declared insolvent since February — all while more Americans are moving to Florida than any other state” </a:t>
          </a:r>
          <a:r>
            <a:rPr lang="en-US" sz="1600" kern="1200" dirty="0" err="1">
              <a:latin typeface="Arial" panose="020B0604020202020204" pitchFamily="34" charset="0"/>
              <a:cs typeface="Arial" panose="020B0604020202020204" pitchFamily="34" charset="0"/>
            </a:rPr>
            <a:t>Kevelighan</a:t>
          </a:r>
          <a:r>
            <a:rPr lang="en-US" sz="1600" kern="1200" dirty="0">
              <a:latin typeface="Arial" panose="020B0604020202020204" pitchFamily="34" charset="0"/>
              <a:cs typeface="Arial" panose="020B0604020202020204" pitchFamily="34" charset="0"/>
            </a:rPr>
            <a:t> stated.</a:t>
          </a:r>
        </a:p>
      </dsp:txBody>
      <dsp:txXfrm>
        <a:off x="5889893" y="660010"/>
        <a:ext cx="4736570" cy="2301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162B9-29AE-4BDE-8F92-A865E6169EF8}">
      <dsp:nvSpPr>
        <dsp:cNvPr id="0" name=""/>
        <dsp:cNvSpPr/>
      </dsp:nvSpPr>
      <dsp:spPr>
        <a:xfrm>
          <a:off x="143110" y="6710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AMERICAN CAPITAL ASSURANCE CORPORATION</a:t>
          </a:r>
        </a:p>
      </dsp:txBody>
      <dsp:txXfrm>
        <a:off x="143110" y="67103"/>
        <a:ext cx="2063669" cy="1238201"/>
      </dsp:txXfrm>
    </dsp:sp>
    <dsp:sp modelId="{136DDD40-D347-4399-BA42-BDA42BB552C4}">
      <dsp:nvSpPr>
        <dsp:cNvPr id="0" name=""/>
        <dsp:cNvSpPr/>
      </dsp:nvSpPr>
      <dsp:spPr>
        <a:xfrm>
          <a:off x="2355983" y="6710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AVATAR PROPERTY AND CASUALTY INSURANCE COMPANY</a:t>
          </a:r>
        </a:p>
      </dsp:txBody>
      <dsp:txXfrm>
        <a:off x="2355983" y="67103"/>
        <a:ext cx="2063669" cy="1238201"/>
      </dsp:txXfrm>
    </dsp:sp>
    <dsp:sp modelId="{16317FD4-86E4-44F9-994A-5A037CAFF555}">
      <dsp:nvSpPr>
        <dsp:cNvPr id="0" name=""/>
        <dsp:cNvSpPr/>
      </dsp:nvSpPr>
      <dsp:spPr>
        <a:xfrm>
          <a:off x="4664115" y="86147"/>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FEDNAT INSURANCE COMPANY</a:t>
          </a:r>
        </a:p>
      </dsp:txBody>
      <dsp:txXfrm>
        <a:off x="4664115" y="86147"/>
        <a:ext cx="2063669" cy="1238201"/>
      </dsp:txXfrm>
    </dsp:sp>
    <dsp:sp modelId="{3F30A2D5-B512-47FC-9578-940F724B8895}">
      <dsp:nvSpPr>
        <dsp:cNvPr id="0" name=""/>
        <dsp:cNvSpPr/>
      </dsp:nvSpPr>
      <dsp:spPr>
        <a:xfrm>
          <a:off x="6934151" y="426"/>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FLORIDA SPECIALTY INSURANCE COMPANY</a:t>
          </a:r>
        </a:p>
      </dsp:txBody>
      <dsp:txXfrm>
        <a:off x="6934151" y="426"/>
        <a:ext cx="2063669" cy="1238201"/>
      </dsp:txXfrm>
    </dsp:sp>
    <dsp:sp modelId="{E3F0D628-55A1-4264-AD40-005A09AE9EFE}">
      <dsp:nvSpPr>
        <dsp:cNvPr id="0" name=""/>
        <dsp:cNvSpPr/>
      </dsp:nvSpPr>
      <dsp:spPr>
        <a:xfrm>
          <a:off x="9204187" y="426"/>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GUARANTEE INSURANCE COMPANY</a:t>
          </a:r>
        </a:p>
      </dsp:txBody>
      <dsp:txXfrm>
        <a:off x="9204187" y="426"/>
        <a:ext cx="2063669" cy="1238201"/>
      </dsp:txXfrm>
    </dsp:sp>
    <dsp:sp modelId="{2C778ABD-1F36-4A50-8C9A-8A85A6441A33}">
      <dsp:nvSpPr>
        <dsp:cNvPr id="0" name=""/>
        <dsp:cNvSpPr/>
      </dsp:nvSpPr>
      <dsp:spPr>
        <a:xfrm>
          <a:off x="124042" y="1444994"/>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GULFSTREAM PROPERTY AND CASUALTY INSURANCE COMPANY</a:t>
          </a:r>
        </a:p>
      </dsp:txBody>
      <dsp:txXfrm>
        <a:off x="124042" y="1444994"/>
        <a:ext cx="2063669" cy="1238201"/>
      </dsp:txXfrm>
    </dsp:sp>
    <dsp:sp modelId="{0AA54A99-6D57-4905-BB0F-F1D45BE9AE8B}">
      <dsp:nvSpPr>
        <dsp:cNvPr id="0" name=""/>
        <dsp:cNvSpPr/>
      </dsp:nvSpPr>
      <dsp:spPr>
        <a:xfrm>
          <a:off x="2394078" y="1444994"/>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PHYSICIANS UNITED PLAN, INC.</a:t>
          </a:r>
        </a:p>
      </dsp:txBody>
      <dsp:txXfrm>
        <a:off x="2394078" y="1444994"/>
        <a:ext cx="2063669" cy="1238201"/>
      </dsp:txXfrm>
    </dsp:sp>
    <dsp:sp modelId="{53CC5EC3-4187-415F-8DC4-662E7EB857C8}">
      <dsp:nvSpPr>
        <dsp:cNvPr id="0" name=""/>
        <dsp:cNvSpPr/>
      </dsp:nvSpPr>
      <dsp:spPr>
        <a:xfrm>
          <a:off x="4664115" y="1444994"/>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QUALITY HEALTH PLANS, INC</a:t>
          </a:r>
        </a:p>
      </dsp:txBody>
      <dsp:txXfrm>
        <a:off x="4664115" y="1444994"/>
        <a:ext cx="2063669" cy="1238201"/>
      </dsp:txXfrm>
    </dsp:sp>
    <dsp:sp modelId="{F3AABCFD-0880-49EE-9785-EA05AFE9520A}">
      <dsp:nvSpPr>
        <dsp:cNvPr id="0" name=""/>
        <dsp:cNvSpPr/>
      </dsp:nvSpPr>
      <dsp:spPr>
        <a:xfrm>
          <a:off x="6934151" y="1444994"/>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SAWGRASS MUTUAL INSURANCE COMPANY</a:t>
          </a:r>
        </a:p>
      </dsp:txBody>
      <dsp:txXfrm>
        <a:off x="6934151" y="1444994"/>
        <a:ext cx="2063669" cy="1238201"/>
      </dsp:txXfrm>
    </dsp:sp>
    <dsp:sp modelId="{FB73736A-118C-450E-9E8A-5104CA1CEAC2}">
      <dsp:nvSpPr>
        <dsp:cNvPr id="0" name=""/>
        <dsp:cNvSpPr/>
      </dsp:nvSpPr>
      <dsp:spPr>
        <a:xfrm>
          <a:off x="9204187" y="1444994"/>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SOUTHERN FIDELITY INSURANCE COMPANY</a:t>
          </a:r>
        </a:p>
      </dsp:txBody>
      <dsp:txXfrm>
        <a:off x="9204187" y="1444994"/>
        <a:ext cx="2063669" cy="1238201"/>
      </dsp:txXfrm>
    </dsp:sp>
    <dsp:sp modelId="{AC7747EC-00E9-48E8-858B-6B184373A98C}">
      <dsp:nvSpPr>
        <dsp:cNvPr id="0" name=""/>
        <dsp:cNvSpPr/>
      </dsp:nvSpPr>
      <dsp:spPr>
        <a:xfrm>
          <a:off x="124042" y="288956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 JOHNS INSURANCE COMPANY, INC.</a:t>
          </a:r>
        </a:p>
      </dsp:txBody>
      <dsp:txXfrm>
        <a:off x="124042" y="2889563"/>
        <a:ext cx="2063669" cy="1238201"/>
      </dsp:txXfrm>
    </dsp:sp>
    <dsp:sp modelId="{74480066-0CBF-4F8D-A795-A439B03F07C8}">
      <dsp:nvSpPr>
        <dsp:cNvPr id="0" name=""/>
        <dsp:cNvSpPr/>
      </dsp:nvSpPr>
      <dsp:spPr>
        <a:xfrm>
          <a:off x="2394078" y="288956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SUNSHINE STATE INSURANCE COMPANY</a:t>
          </a:r>
        </a:p>
      </dsp:txBody>
      <dsp:txXfrm>
        <a:off x="2394078" y="2889563"/>
        <a:ext cx="2063669" cy="1238201"/>
      </dsp:txXfrm>
    </dsp:sp>
    <dsp:sp modelId="{665CB6B2-761A-4060-829F-F08FC7A1ABC9}">
      <dsp:nvSpPr>
        <dsp:cNvPr id="0" name=""/>
        <dsp:cNvSpPr/>
      </dsp:nvSpPr>
      <dsp:spPr>
        <a:xfrm>
          <a:off x="4664115" y="288956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UNIVERSAL HEALTH CARE INSURANCE COMPANY, INC.</a:t>
          </a:r>
        </a:p>
      </dsp:txBody>
      <dsp:txXfrm>
        <a:off x="4664115" y="2889563"/>
        <a:ext cx="2063669" cy="1238201"/>
      </dsp:txXfrm>
    </dsp:sp>
    <dsp:sp modelId="{EF9F28E1-CFE5-4B23-851E-C6F8D9F2EB98}">
      <dsp:nvSpPr>
        <dsp:cNvPr id="0" name=""/>
        <dsp:cNvSpPr/>
      </dsp:nvSpPr>
      <dsp:spPr>
        <a:xfrm>
          <a:off x="6934151" y="288956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UNIVERSAL HEALTH CARE, INC.</a:t>
          </a:r>
        </a:p>
      </dsp:txBody>
      <dsp:txXfrm>
        <a:off x="6934151" y="2889563"/>
        <a:ext cx="2063669" cy="1238201"/>
      </dsp:txXfrm>
    </dsp:sp>
    <dsp:sp modelId="{D28F7EE1-C87C-4532-8CDC-FC6040EAC0AD}">
      <dsp:nvSpPr>
        <dsp:cNvPr id="0" name=""/>
        <dsp:cNvSpPr/>
      </dsp:nvSpPr>
      <dsp:spPr>
        <a:xfrm>
          <a:off x="9204187" y="2889563"/>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WESTON PROPERTY &amp; CASUALTY INSURANCE COMPANY</a:t>
          </a:r>
        </a:p>
      </dsp:txBody>
      <dsp:txXfrm>
        <a:off x="9204187" y="2889563"/>
        <a:ext cx="2063669" cy="1238201"/>
      </dsp:txXfrm>
    </dsp:sp>
    <dsp:sp modelId="{DA0D467A-21DD-4F0C-9880-3356D8E59D71}">
      <dsp:nvSpPr>
        <dsp:cNvPr id="0" name=""/>
        <dsp:cNvSpPr/>
      </dsp:nvSpPr>
      <dsp:spPr>
        <a:xfrm>
          <a:off x="139747" y="4238877"/>
          <a:ext cx="2063669" cy="12382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WINDHAVEN INSURANCE COMPANY</a:t>
          </a:r>
        </a:p>
      </dsp:txBody>
      <dsp:txXfrm>
        <a:off x="139747" y="4238877"/>
        <a:ext cx="2063669" cy="12382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B79C-054D-489E-846C-B1E269DE07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899D8-91FF-4624-84C0-159B46F33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09B3C-2AB6-4F47-BCCD-5B4EDAA4217B}"/>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F18BC798-809B-4C2C-B511-16C1B78A83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A1E31F-3CCC-45BA-A3BF-83EE7715EF80}"/>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105776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8BA4-E8D2-4620-82D9-CBF1C4576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5F6D3-CDEB-44A1-B6F2-DD3E805C81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77301-3473-4D8B-B399-43BD780AC1B2}"/>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F98E95C8-4E0A-4432-8FAD-CAC319A88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8BC010-0C9B-4A90-94A1-D76EF8E757A9}"/>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0285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1B2E95-2546-4EB4-9E49-3AC18EC50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DBE97C-502B-4E16-86D6-34304F0EF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7B8DF-1E6B-46A0-9D1D-8C1E7EAD2AF5}"/>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29E5D527-A0B7-42D2-B185-EB0D6D039F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34964A-1B0F-4CD1-BBCB-32CE12D5088F}"/>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171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EC05-5FE3-4769-A03C-36345CB1E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5CF34-2F68-492B-8D38-6E1E06516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E9440-5827-4B33-A8F6-D0C768B27988}"/>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2B47ED6F-B9FE-4A78-BC5E-F47E9CB10E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C62E8-B6D8-4B17-BCC4-E10420F28306}"/>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12996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3C1D-7E3F-4A42-857D-F41326D150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A26557-FD3E-40E3-9BF5-8D3A86B90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CA1A4-7762-4C6E-B0F3-B2A3F2977D0D}"/>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A89A017E-3683-41E1-810F-D906AD1EEC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0C0749-BAF8-4C22-A4F2-BEFC9C89C27F}"/>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87373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2B20-336D-42A4-83E7-EAC8F5C91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7F1C0-B3D1-412F-80E8-9888A4FEB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C546B-239E-4DDC-9FA3-88EA66ACD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2E0B2-9D44-4558-81D7-7F5B7E0D81EC}"/>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6" name="Footer Placeholder 5">
            <a:extLst>
              <a:ext uri="{FF2B5EF4-FFF2-40B4-BE49-F238E27FC236}">
                <a16:creationId xmlns:a16="http://schemas.microsoft.com/office/drawing/2014/main" id="{35D1F4E3-22E5-4EA6-8548-76BDE2B96A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53A89B-1FE5-40F9-A501-D36ECB7D88AB}"/>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145506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F9F0-3332-4639-9108-B57AEF1F3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FBEB0-99E7-4F14-A5E7-D6D254C31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8A1450-4EAC-423D-8A23-970BBAFE46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75F66-9BC0-40D6-BB05-8E34243E8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253A5-1210-4415-BDCD-8768E46F0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1DF541-FA73-4317-9E79-0161EE507705}"/>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8" name="Footer Placeholder 7">
            <a:extLst>
              <a:ext uri="{FF2B5EF4-FFF2-40B4-BE49-F238E27FC236}">
                <a16:creationId xmlns:a16="http://schemas.microsoft.com/office/drawing/2014/main" id="{649426A0-FB7B-4EA6-835D-41329DC9BD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57FBE2-1AA6-44D7-83FA-2024830F1E9D}"/>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39137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80E6-A0B4-4D35-85C8-AF4F5AB60D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C2460-2016-427D-83C4-79DE0866A9C9}"/>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4" name="Footer Placeholder 3">
            <a:extLst>
              <a:ext uri="{FF2B5EF4-FFF2-40B4-BE49-F238E27FC236}">
                <a16:creationId xmlns:a16="http://schemas.microsoft.com/office/drawing/2014/main" id="{F5D3D81D-B194-4D20-9BA3-C116E7F816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1F92E2-B512-4025-86C4-A47A3CB72B48}"/>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225825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D0F0C-79FC-4EDC-A735-A12CF795A926}"/>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3" name="Footer Placeholder 2">
            <a:extLst>
              <a:ext uri="{FF2B5EF4-FFF2-40B4-BE49-F238E27FC236}">
                <a16:creationId xmlns:a16="http://schemas.microsoft.com/office/drawing/2014/main" id="{DAD3A7B6-A919-476A-B75E-63ABA4CEB7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D2298A-7702-4E11-AAB9-788886951243}"/>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66800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905C-41BE-47E3-8E83-0B03D0D4F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FED627-7A42-4F24-80D8-ACA176348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A6463-514C-4CD5-85C1-2A60D15A4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3D604-25B5-4DED-A40F-BAE9DA685BAC}"/>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6" name="Footer Placeholder 5">
            <a:extLst>
              <a:ext uri="{FF2B5EF4-FFF2-40B4-BE49-F238E27FC236}">
                <a16:creationId xmlns:a16="http://schemas.microsoft.com/office/drawing/2014/main" id="{917C451F-946A-4599-AC59-AB3F933500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A2C0D8-C29A-4184-A6C0-82144570664F}"/>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332598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6C14-144B-4E62-B14D-2F1298924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C9294-E2C4-4E68-B6E8-AE9B85EE4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76CD39-E14C-4A86-8C28-95CD0B2DB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052DE-B5FA-46F6-8A92-0DDD9D56BFD6}"/>
              </a:ext>
            </a:extLst>
          </p:cNvPr>
          <p:cNvSpPr>
            <a:spLocks noGrp="1"/>
          </p:cNvSpPr>
          <p:nvPr>
            <p:ph type="dt" sz="half" idx="10"/>
          </p:nvPr>
        </p:nvSpPr>
        <p:spPr/>
        <p:txBody>
          <a:bodyPr/>
          <a:lstStyle/>
          <a:p>
            <a:fld id="{ACB1AE68-96C4-4864-9965-248996A05F1F}" type="datetimeFigureOut">
              <a:rPr lang="en-US" smtClean="0"/>
              <a:t>11/15/2022</a:t>
            </a:fld>
            <a:endParaRPr lang="en-US" dirty="0"/>
          </a:p>
        </p:txBody>
      </p:sp>
      <p:sp>
        <p:nvSpPr>
          <p:cNvPr id="6" name="Footer Placeholder 5">
            <a:extLst>
              <a:ext uri="{FF2B5EF4-FFF2-40B4-BE49-F238E27FC236}">
                <a16:creationId xmlns:a16="http://schemas.microsoft.com/office/drawing/2014/main" id="{B1A16623-06EF-4828-B93C-B30D62F783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B403F5-4532-4917-BF7B-966A88F076CC}"/>
              </a:ext>
            </a:extLst>
          </p:cNvPr>
          <p:cNvSpPr>
            <a:spLocks noGrp="1"/>
          </p:cNvSpPr>
          <p:nvPr>
            <p:ph type="sldNum" sz="quarter" idx="12"/>
          </p:nvPr>
        </p:nvSpPr>
        <p:spPr/>
        <p:txBody>
          <a:bodyPr/>
          <a:lstStyle/>
          <a:p>
            <a:fld id="{49568DAC-5E4A-410B-9B4C-0E30E4952696}" type="slidenum">
              <a:rPr lang="en-US" smtClean="0"/>
              <a:t>‹#›</a:t>
            </a:fld>
            <a:endParaRPr lang="en-US" dirty="0"/>
          </a:p>
        </p:txBody>
      </p:sp>
    </p:spTree>
    <p:extLst>
      <p:ext uri="{BB962C8B-B14F-4D97-AF65-F5344CB8AC3E}">
        <p14:creationId xmlns:p14="http://schemas.microsoft.com/office/powerpoint/2010/main" val="4069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B86D9-2F4C-44B2-825E-21802D83D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5742B3-BF1F-4351-8213-349AE6C92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42C84-0D79-4633-AACD-C74199D28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1AE68-96C4-4864-9965-248996A05F1F}" type="datetimeFigureOut">
              <a:rPr lang="en-US" smtClean="0"/>
              <a:t>11/15/2022</a:t>
            </a:fld>
            <a:endParaRPr lang="en-US" dirty="0"/>
          </a:p>
        </p:txBody>
      </p:sp>
      <p:sp>
        <p:nvSpPr>
          <p:cNvPr id="5" name="Footer Placeholder 4">
            <a:extLst>
              <a:ext uri="{FF2B5EF4-FFF2-40B4-BE49-F238E27FC236}">
                <a16:creationId xmlns:a16="http://schemas.microsoft.com/office/drawing/2014/main" id="{9149DB47-C0B6-4D78-8A32-6FC3BE5F3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61A1BC-B47F-4F5F-BF1E-782C33064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68DAC-5E4A-410B-9B4C-0E30E4952696}" type="slidenum">
              <a:rPr lang="en-US" smtClean="0"/>
              <a:t>‹#›</a:t>
            </a:fld>
            <a:endParaRPr lang="en-US" dirty="0"/>
          </a:p>
        </p:txBody>
      </p:sp>
    </p:spTree>
    <p:extLst>
      <p:ext uri="{BB962C8B-B14F-4D97-AF65-F5344CB8AC3E}">
        <p14:creationId xmlns:p14="http://schemas.microsoft.com/office/powerpoint/2010/main" val="263970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Pkittell@acg.aa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Logo, company name&#10;&#10;Description automatically generated">
            <a:extLst>
              <a:ext uri="{FF2B5EF4-FFF2-40B4-BE49-F238E27FC236}">
                <a16:creationId xmlns:a16="http://schemas.microsoft.com/office/drawing/2014/main" id="{841399A0-BD4D-4896-B0A6-2379A30F52AC}"/>
              </a:ext>
            </a:extLst>
          </p:cNvPr>
          <p:cNvPicPr>
            <a:picLocks noChangeAspect="1"/>
          </p:cNvPicPr>
          <p:nvPr/>
        </p:nvPicPr>
        <p:blipFill rotWithShape="1">
          <a:blip r:embed="rId2">
            <a:extLst>
              <a:ext uri="{28A0092B-C50C-407E-A947-70E740481C1C}">
                <a14:useLocalDpi xmlns:a14="http://schemas.microsoft.com/office/drawing/2010/main" val="0"/>
              </a:ext>
            </a:extLst>
          </a:blip>
          <a:srcRect t="7504" b="8242"/>
          <a:stretch/>
        </p:blipFill>
        <p:spPr>
          <a:xfrm>
            <a:off x="2382516" y="3707450"/>
            <a:ext cx="6927066" cy="2346567"/>
          </a:xfrm>
          <a:prstGeom prst="rect">
            <a:avLst/>
          </a:prstGeom>
        </p:spPr>
      </p:pic>
      <p:sp>
        <p:nvSpPr>
          <p:cNvPr id="2" name="TextBox 1">
            <a:extLst>
              <a:ext uri="{FF2B5EF4-FFF2-40B4-BE49-F238E27FC236}">
                <a16:creationId xmlns:a16="http://schemas.microsoft.com/office/drawing/2014/main" id="{A6AA76E7-7B51-48FE-824D-BAC7F928FE9F}"/>
              </a:ext>
            </a:extLst>
          </p:cNvPr>
          <p:cNvSpPr txBox="1"/>
          <p:nvPr/>
        </p:nvSpPr>
        <p:spPr>
          <a:xfrm>
            <a:off x="1834623" y="933578"/>
            <a:ext cx="8770624" cy="1938992"/>
          </a:xfrm>
          <a:prstGeom prst="rect">
            <a:avLst/>
          </a:prstGeom>
          <a:noFill/>
        </p:spPr>
        <p:txBody>
          <a:bodyPr wrap="square" rtlCol="0">
            <a:spAutoFit/>
          </a:bodyPr>
          <a:lstStyle/>
          <a:p>
            <a:pPr algn="ctr"/>
            <a:r>
              <a:rPr lang="en-US" sz="4000" b="1" dirty="0">
                <a:solidFill>
                  <a:schemeClr val="accent6"/>
                </a:solidFill>
                <a:latin typeface="Arial" panose="020B0604020202020204" pitchFamily="34" charset="0"/>
                <a:cs typeface="Arial" panose="020B0604020202020204" pitchFamily="34" charset="0"/>
              </a:rPr>
              <a:t>PLANTATION ACRES HOMEOWNERS ASSOCIATION</a:t>
            </a:r>
          </a:p>
          <a:p>
            <a:pPr algn="ctr"/>
            <a:r>
              <a:rPr lang="en-US" sz="4000" b="1" dirty="0">
                <a:solidFill>
                  <a:schemeClr val="accent6"/>
                </a:solidFill>
                <a:latin typeface="Arial" panose="020B0604020202020204" pitchFamily="34" charset="0"/>
                <a:cs typeface="Arial" panose="020B0604020202020204" pitchFamily="34" charset="0"/>
              </a:rPr>
              <a:t> BUSINESS SPOTLIGHT</a:t>
            </a:r>
          </a:p>
        </p:txBody>
      </p:sp>
    </p:spTree>
    <p:extLst>
      <p:ext uri="{BB962C8B-B14F-4D97-AF65-F5344CB8AC3E}">
        <p14:creationId xmlns:p14="http://schemas.microsoft.com/office/powerpoint/2010/main" val="278708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4FA9F4B-46BD-4A7E-876A-0AE0A4915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6" y="0"/>
            <a:ext cx="11748148" cy="6858000"/>
          </a:xfrm>
          <a:prstGeom prst="rect">
            <a:avLst/>
          </a:prstGeom>
        </p:spPr>
      </p:pic>
    </p:spTree>
    <p:extLst>
      <p:ext uri="{BB962C8B-B14F-4D97-AF65-F5344CB8AC3E}">
        <p14:creationId xmlns:p14="http://schemas.microsoft.com/office/powerpoint/2010/main" val="359846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10;&#10;Description automatically generated">
            <a:extLst>
              <a:ext uri="{FF2B5EF4-FFF2-40B4-BE49-F238E27FC236}">
                <a16:creationId xmlns:a16="http://schemas.microsoft.com/office/drawing/2014/main" id="{3C84826B-FDD5-4A0E-A8D0-C14226014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7" y="0"/>
            <a:ext cx="11770545" cy="6858000"/>
          </a:xfrm>
          <a:prstGeom prst="rect">
            <a:avLst/>
          </a:prstGeom>
        </p:spPr>
      </p:pic>
    </p:spTree>
    <p:extLst>
      <p:ext uri="{BB962C8B-B14F-4D97-AF65-F5344CB8AC3E}">
        <p14:creationId xmlns:p14="http://schemas.microsoft.com/office/powerpoint/2010/main" val="151779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D639E3-9D44-426A-9D9F-772EDA1B663A}"/>
              </a:ext>
            </a:extLst>
          </p:cNvPr>
          <p:cNvSpPr>
            <a:spLocks noGrp="1"/>
          </p:cNvSpPr>
          <p:nvPr>
            <p:ph type="title"/>
          </p:nvPr>
        </p:nvSpPr>
        <p:spPr>
          <a:xfrm>
            <a:off x="466722" y="586855"/>
            <a:ext cx="3201366" cy="3387497"/>
          </a:xfrm>
        </p:spPr>
        <p:txBody>
          <a:bodyPr anchor="b">
            <a:normAutofit/>
          </a:bodyPr>
          <a:lstStyle/>
          <a:p>
            <a:pPr algn="ctr"/>
            <a:r>
              <a:rPr lang="en-US" sz="3700" dirty="0">
                <a:solidFill>
                  <a:srgbClr val="FFFFFF"/>
                </a:solidFill>
              </a:rPr>
              <a:t>AAA HOMEOWNERS INSURANCE ADVANTAGES</a:t>
            </a:r>
            <a:br>
              <a:rPr lang="en-US" sz="3700" dirty="0">
                <a:solidFill>
                  <a:srgbClr val="FFFFFF"/>
                </a:solidFill>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E17A8519-14CB-497B-A7D1-89F67DF12A36}"/>
              </a:ext>
            </a:extLst>
          </p:cNvPr>
          <p:cNvSpPr>
            <a:spLocks noGrp="1"/>
          </p:cNvSpPr>
          <p:nvPr>
            <p:ph idx="1"/>
          </p:nvPr>
        </p:nvSpPr>
        <p:spPr>
          <a:xfrm>
            <a:off x="4810259" y="10138"/>
            <a:ext cx="6555347" cy="6743087"/>
          </a:xfrm>
        </p:spPr>
        <p:txBody>
          <a:bodyPr anchor="ctr">
            <a:normAutofit lnSpcReduction="10000"/>
          </a:bodyPr>
          <a:lstStyle/>
          <a:p>
            <a:r>
              <a:rPr lang="en-US" sz="2000" b="1" dirty="0"/>
              <a:t>AAA Owned &amp; Operated</a:t>
            </a:r>
          </a:p>
          <a:p>
            <a:pPr lvl="1"/>
            <a:r>
              <a:rPr lang="en-US" sz="1600" dirty="0"/>
              <a:t>Continuing the commitment to customers by offering the high standards of customer service and timelines that AAA has been providing for over 100 years.</a:t>
            </a:r>
          </a:p>
          <a:p>
            <a:pPr lvl="1"/>
            <a:endParaRPr lang="en-US" sz="1600" dirty="0"/>
          </a:p>
          <a:p>
            <a:r>
              <a:rPr lang="en-US" sz="2000" b="1" dirty="0"/>
              <a:t>Simplicity of One Policy </a:t>
            </a:r>
          </a:p>
          <a:p>
            <a:pPr lvl="1"/>
            <a:r>
              <a:rPr lang="en-US" sz="1600" dirty="0"/>
              <a:t>The Package Policy is one convenient policy for both home and auto with one point-of –contact, one easy payment and one deductible if the home and auto are damaged by the same covered event.</a:t>
            </a:r>
          </a:p>
          <a:p>
            <a:r>
              <a:rPr lang="en-US" sz="2000" b="1" dirty="0"/>
              <a:t>COVERAGE FEATURES</a:t>
            </a:r>
          </a:p>
          <a:p>
            <a:pPr lvl="1"/>
            <a:r>
              <a:rPr lang="en-US" sz="1600" b="1" dirty="0"/>
              <a:t>Homeowner Coverage</a:t>
            </a:r>
          </a:p>
          <a:p>
            <a:pPr lvl="2"/>
            <a:r>
              <a:rPr lang="en-US" sz="1600" u="sng" dirty="0"/>
              <a:t>Unlimited Water Coverage </a:t>
            </a:r>
            <a:r>
              <a:rPr lang="en-US" sz="1600" dirty="0"/>
              <a:t>(</a:t>
            </a:r>
            <a:r>
              <a:rPr lang="en-US" sz="1600" b="1" dirty="0"/>
              <a:t>only carrier in FL who offers it</a:t>
            </a:r>
            <a:r>
              <a:rPr lang="en-US" sz="1600" dirty="0"/>
              <a:t>)</a:t>
            </a:r>
          </a:p>
          <a:p>
            <a:pPr lvl="2"/>
            <a:r>
              <a:rPr lang="en-US" sz="1600" u="sng" dirty="0"/>
              <a:t>Sinkhole coverage automatically included</a:t>
            </a:r>
          </a:p>
          <a:p>
            <a:pPr lvl="2"/>
            <a:r>
              <a:rPr lang="en-US" sz="1600" u="sng" dirty="0"/>
              <a:t>Coverages for Horse Communities</a:t>
            </a:r>
            <a:r>
              <a:rPr lang="en-US" sz="1600" dirty="0"/>
              <a:t> (</a:t>
            </a:r>
            <a:r>
              <a:rPr lang="en-US" sz="1600" b="1" dirty="0"/>
              <a:t>many carriers do not write</a:t>
            </a:r>
            <a:r>
              <a:rPr lang="en-US" sz="1600" dirty="0"/>
              <a:t>)</a:t>
            </a:r>
          </a:p>
          <a:p>
            <a:pPr lvl="2"/>
            <a:r>
              <a:rPr lang="en-US" sz="1600" u="sng" dirty="0"/>
              <a:t>One deductible </a:t>
            </a:r>
          </a:p>
          <a:p>
            <a:pPr lvl="2"/>
            <a:r>
              <a:rPr lang="en-US" sz="1600" dirty="0"/>
              <a:t>Flood Insurance </a:t>
            </a:r>
          </a:p>
          <a:p>
            <a:pPr lvl="2"/>
            <a:r>
              <a:rPr lang="en-US" sz="1600" dirty="0"/>
              <a:t>Additional Liability Protection up to $2 million dollars</a:t>
            </a:r>
          </a:p>
          <a:p>
            <a:pPr lvl="2"/>
            <a:r>
              <a:rPr lang="en-US" sz="1600" dirty="0"/>
              <a:t>Discounts Available </a:t>
            </a:r>
          </a:p>
          <a:p>
            <a:pPr lvl="3"/>
            <a:r>
              <a:rPr lang="en-US" sz="1600" dirty="0"/>
              <a:t>Hurricane Rated Protection – Impact windows and doors, Shutters</a:t>
            </a:r>
          </a:p>
          <a:p>
            <a:pPr lvl="3"/>
            <a:r>
              <a:rPr lang="en-US" sz="1600" dirty="0"/>
              <a:t>Central Alarms – Burglar and Fire Alarms directly to respective department</a:t>
            </a:r>
          </a:p>
          <a:p>
            <a:pPr lvl="3"/>
            <a:r>
              <a:rPr lang="en-US" sz="1600" dirty="0"/>
              <a:t>Age of Roof</a:t>
            </a:r>
          </a:p>
          <a:p>
            <a:pPr lvl="3"/>
            <a:r>
              <a:rPr lang="en-US" sz="1600" dirty="0"/>
              <a:t>AAA Credit Card</a:t>
            </a:r>
          </a:p>
          <a:p>
            <a:pPr lvl="3"/>
            <a:r>
              <a:rPr lang="en-US" sz="1600" dirty="0"/>
              <a:t>Multi-Car Household</a:t>
            </a:r>
          </a:p>
        </p:txBody>
      </p:sp>
    </p:spTree>
    <p:extLst>
      <p:ext uri="{BB962C8B-B14F-4D97-AF65-F5344CB8AC3E}">
        <p14:creationId xmlns:p14="http://schemas.microsoft.com/office/powerpoint/2010/main" val="370688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D639E3-9D44-426A-9D9F-772EDA1B663A}"/>
              </a:ext>
            </a:extLst>
          </p:cNvPr>
          <p:cNvSpPr>
            <a:spLocks noGrp="1"/>
          </p:cNvSpPr>
          <p:nvPr>
            <p:ph type="title"/>
          </p:nvPr>
        </p:nvSpPr>
        <p:spPr>
          <a:xfrm>
            <a:off x="466722" y="586855"/>
            <a:ext cx="3201366" cy="3387497"/>
          </a:xfrm>
        </p:spPr>
        <p:txBody>
          <a:bodyPr anchor="b">
            <a:normAutofit/>
          </a:bodyPr>
          <a:lstStyle/>
          <a:p>
            <a:pPr algn="ctr"/>
            <a:r>
              <a:rPr lang="en-US" sz="3700" dirty="0">
                <a:solidFill>
                  <a:srgbClr val="FFFFFF"/>
                </a:solidFill>
              </a:rPr>
              <a:t>AAA HOMEOWNERS NSURANCE ADVANTAGES</a:t>
            </a:r>
            <a:br>
              <a:rPr lang="en-US" sz="3700" dirty="0">
                <a:solidFill>
                  <a:srgbClr val="FFFFFF"/>
                </a:solidFill>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E17A8519-14CB-497B-A7D1-89F67DF12A36}"/>
              </a:ext>
            </a:extLst>
          </p:cNvPr>
          <p:cNvSpPr>
            <a:spLocks noGrp="1"/>
          </p:cNvSpPr>
          <p:nvPr>
            <p:ph idx="1"/>
          </p:nvPr>
        </p:nvSpPr>
        <p:spPr>
          <a:xfrm>
            <a:off x="4619625" y="133350"/>
            <a:ext cx="6745981" cy="6600825"/>
          </a:xfrm>
        </p:spPr>
        <p:txBody>
          <a:bodyPr anchor="ctr">
            <a:normAutofit lnSpcReduction="10000"/>
          </a:bodyPr>
          <a:lstStyle/>
          <a:p>
            <a:r>
              <a:rPr lang="en-US" sz="2000" b="1" dirty="0"/>
              <a:t>COVERAGE FEATURES </a:t>
            </a:r>
          </a:p>
          <a:p>
            <a:pPr lvl="1"/>
            <a:r>
              <a:rPr lang="en-US" sz="1700" b="1" dirty="0"/>
              <a:t>Auto Coverage</a:t>
            </a:r>
          </a:p>
          <a:p>
            <a:pPr lvl="2"/>
            <a:r>
              <a:rPr lang="en-US" sz="1500" dirty="0"/>
              <a:t>Accident Forgiveness</a:t>
            </a:r>
          </a:p>
          <a:p>
            <a:pPr lvl="3"/>
            <a:r>
              <a:rPr lang="en-US" sz="1500" dirty="0"/>
              <a:t>No premium surcharge for the first at-fault accident if you have had the Package Policy for two or more years without having any  accidents in the last three years</a:t>
            </a:r>
          </a:p>
          <a:p>
            <a:pPr lvl="2"/>
            <a:r>
              <a:rPr lang="en-US" sz="1500" dirty="0"/>
              <a:t>Collision Deductible Waiver</a:t>
            </a:r>
          </a:p>
          <a:p>
            <a:pPr lvl="3"/>
            <a:r>
              <a:rPr lang="en-US" sz="1500" dirty="0"/>
              <a:t>Your collision deductible will be waived if you completely not at fault in an accident and the at-fault party can be identified by name.</a:t>
            </a:r>
          </a:p>
          <a:p>
            <a:pPr lvl="2"/>
            <a:r>
              <a:rPr lang="en-US" sz="1500" dirty="0"/>
              <a:t>No Deductible on Window Glass</a:t>
            </a:r>
          </a:p>
          <a:p>
            <a:pPr lvl="3"/>
            <a:r>
              <a:rPr lang="en-US" sz="1500" dirty="0"/>
              <a:t>AAA will waive the Other Than Collision Deductible for repair or replacement of any window glass.</a:t>
            </a:r>
          </a:p>
          <a:p>
            <a:pPr lvl="2"/>
            <a:r>
              <a:rPr lang="en-US" sz="1500" dirty="0"/>
              <a:t>Original Equipment Manufacturer</a:t>
            </a:r>
          </a:p>
          <a:p>
            <a:pPr lvl="3"/>
            <a:r>
              <a:rPr lang="en-US" sz="1500" dirty="0"/>
              <a:t>All structural replacement components used will be produced by the original equipment manufacturer</a:t>
            </a:r>
          </a:p>
          <a:p>
            <a:r>
              <a:rPr lang="en-US" sz="2000" b="1" dirty="0"/>
              <a:t>SAVINGS ADVANTAGE</a:t>
            </a:r>
          </a:p>
          <a:p>
            <a:pPr lvl="1"/>
            <a:r>
              <a:rPr lang="en-US" sz="1700" b="1" dirty="0"/>
              <a:t>Discounts Available </a:t>
            </a:r>
          </a:p>
          <a:p>
            <a:pPr lvl="2"/>
            <a:r>
              <a:rPr lang="en-US" sz="1500" dirty="0"/>
              <a:t>AAA Membership Discount</a:t>
            </a:r>
          </a:p>
          <a:p>
            <a:pPr lvl="2"/>
            <a:r>
              <a:rPr lang="en-US" sz="1500" dirty="0"/>
              <a:t>Same Prior Auto and Home Carrier Discount</a:t>
            </a:r>
          </a:p>
          <a:p>
            <a:pPr lvl="2"/>
            <a:r>
              <a:rPr lang="en-US" sz="1500" dirty="0"/>
              <a:t>Good Student Discount</a:t>
            </a:r>
          </a:p>
          <a:p>
            <a:pPr lvl="2"/>
            <a:r>
              <a:rPr lang="en-US" sz="1500" dirty="0"/>
              <a:t>Driver Training Discount</a:t>
            </a:r>
          </a:p>
          <a:p>
            <a:pPr lvl="2"/>
            <a:r>
              <a:rPr lang="en-US" sz="1500" dirty="0"/>
              <a:t>Mature Operator Motor Vehicle</a:t>
            </a:r>
          </a:p>
          <a:p>
            <a:pPr lvl="2"/>
            <a:r>
              <a:rPr lang="en-US" sz="1500" dirty="0"/>
              <a:t>Accident Prevention Course Discounts </a:t>
            </a:r>
          </a:p>
          <a:p>
            <a:pPr lvl="2"/>
            <a:r>
              <a:rPr lang="en-US" sz="1500" dirty="0"/>
              <a:t>Pay in Full Discount</a:t>
            </a:r>
          </a:p>
          <a:p>
            <a:pPr lvl="2"/>
            <a:r>
              <a:rPr lang="en-US" sz="1500" dirty="0"/>
              <a:t>Vehicle Safety Feature Discounts</a:t>
            </a:r>
          </a:p>
          <a:p>
            <a:pPr marL="914400" lvl="2" indent="0">
              <a:buNone/>
            </a:pPr>
            <a:endParaRPr lang="en-US" sz="1200" dirty="0"/>
          </a:p>
        </p:txBody>
      </p:sp>
    </p:spTree>
    <p:extLst>
      <p:ext uri="{BB962C8B-B14F-4D97-AF65-F5344CB8AC3E}">
        <p14:creationId xmlns:p14="http://schemas.microsoft.com/office/powerpoint/2010/main" val="268393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D639E3-9D44-426A-9D9F-772EDA1B663A}"/>
              </a:ext>
            </a:extLst>
          </p:cNvPr>
          <p:cNvSpPr>
            <a:spLocks noGrp="1"/>
          </p:cNvSpPr>
          <p:nvPr>
            <p:ph type="title"/>
          </p:nvPr>
        </p:nvSpPr>
        <p:spPr>
          <a:xfrm>
            <a:off x="466722" y="586855"/>
            <a:ext cx="3201366" cy="3387497"/>
          </a:xfrm>
        </p:spPr>
        <p:txBody>
          <a:bodyPr anchor="b">
            <a:normAutofit/>
          </a:bodyPr>
          <a:lstStyle/>
          <a:p>
            <a:pPr algn="ctr"/>
            <a:r>
              <a:rPr lang="en-US" sz="3700" dirty="0">
                <a:solidFill>
                  <a:srgbClr val="FFFFFF"/>
                </a:solidFill>
              </a:rPr>
              <a:t>AAA HOMEOWNERS INSURANCE ADVANTAGES</a:t>
            </a:r>
            <a:br>
              <a:rPr lang="en-US" sz="3700" dirty="0">
                <a:solidFill>
                  <a:srgbClr val="FFFFFF"/>
                </a:solidFill>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E17A8519-14CB-497B-A7D1-89F67DF12A36}"/>
              </a:ext>
            </a:extLst>
          </p:cNvPr>
          <p:cNvSpPr>
            <a:spLocks noGrp="1"/>
          </p:cNvSpPr>
          <p:nvPr>
            <p:ph idx="1"/>
          </p:nvPr>
        </p:nvSpPr>
        <p:spPr>
          <a:xfrm>
            <a:off x="4504548" y="649480"/>
            <a:ext cx="6020578" cy="5546047"/>
          </a:xfrm>
        </p:spPr>
        <p:txBody>
          <a:bodyPr anchor="ctr">
            <a:normAutofit/>
          </a:bodyPr>
          <a:lstStyle/>
          <a:p>
            <a:pPr marL="914400" lvl="2" indent="0" algn="ctr">
              <a:buNone/>
            </a:pPr>
            <a:r>
              <a:rPr lang="en-US" sz="4800" b="1" dirty="0"/>
              <a:t>QUESTIONS </a:t>
            </a:r>
          </a:p>
          <a:p>
            <a:pPr marL="914400" lvl="2" indent="0" algn="ctr">
              <a:buNone/>
            </a:pPr>
            <a:r>
              <a:rPr lang="en-US" sz="4800" b="1" dirty="0"/>
              <a:t>&amp; </a:t>
            </a:r>
          </a:p>
          <a:p>
            <a:pPr marL="914400" lvl="2" indent="0" algn="ctr">
              <a:buNone/>
            </a:pPr>
            <a:r>
              <a:rPr lang="en-US" sz="4800" b="1" dirty="0"/>
              <a:t>ANSWERS</a:t>
            </a:r>
          </a:p>
        </p:txBody>
      </p:sp>
    </p:spTree>
    <p:extLst>
      <p:ext uri="{BB962C8B-B14F-4D97-AF65-F5344CB8AC3E}">
        <p14:creationId xmlns:p14="http://schemas.microsoft.com/office/powerpoint/2010/main" val="360349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D639E3-9D44-426A-9D9F-772EDA1B663A}"/>
              </a:ext>
            </a:extLst>
          </p:cNvPr>
          <p:cNvSpPr>
            <a:spLocks noGrp="1"/>
          </p:cNvSpPr>
          <p:nvPr>
            <p:ph type="title"/>
          </p:nvPr>
        </p:nvSpPr>
        <p:spPr>
          <a:xfrm>
            <a:off x="466722" y="586855"/>
            <a:ext cx="3201366" cy="3387497"/>
          </a:xfrm>
        </p:spPr>
        <p:txBody>
          <a:bodyPr anchor="b">
            <a:normAutofit/>
          </a:bodyPr>
          <a:lstStyle/>
          <a:p>
            <a:pPr algn="ctr"/>
            <a:r>
              <a:rPr lang="en-US" sz="3700" dirty="0">
                <a:solidFill>
                  <a:srgbClr val="FFFFFF"/>
                </a:solidFill>
              </a:rPr>
              <a:t>AAA HOMEOWNERS INSURANCE ADVANTAGES</a:t>
            </a:r>
            <a:br>
              <a:rPr lang="en-US" sz="3700" dirty="0">
                <a:solidFill>
                  <a:srgbClr val="FFFFFF"/>
                </a:solidFill>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E17A8519-14CB-497B-A7D1-89F67DF12A36}"/>
              </a:ext>
            </a:extLst>
          </p:cNvPr>
          <p:cNvSpPr>
            <a:spLocks noGrp="1"/>
          </p:cNvSpPr>
          <p:nvPr>
            <p:ph idx="1"/>
          </p:nvPr>
        </p:nvSpPr>
        <p:spPr>
          <a:xfrm>
            <a:off x="4810259" y="649480"/>
            <a:ext cx="6555347" cy="5546047"/>
          </a:xfrm>
        </p:spPr>
        <p:txBody>
          <a:bodyPr anchor="ctr">
            <a:normAutofit/>
          </a:bodyPr>
          <a:lstStyle/>
          <a:p>
            <a:pPr marL="914400" lvl="2" indent="0">
              <a:buNone/>
            </a:pPr>
            <a:r>
              <a:rPr lang="en-US" sz="3600" b="1" dirty="0"/>
              <a:t>PHIL KITTELL </a:t>
            </a:r>
          </a:p>
          <a:p>
            <a:pPr marL="914400" lvl="2" indent="0">
              <a:buNone/>
            </a:pPr>
            <a:r>
              <a:rPr lang="en-US" sz="3600" dirty="0"/>
              <a:t>HOME AND AUTO INSURANCE SPECIALIST</a:t>
            </a:r>
          </a:p>
          <a:p>
            <a:pPr marL="914400" lvl="2" indent="0">
              <a:buNone/>
            </a:pPr>
            <a:r>
              <a:rPr lang="en-US" sz="3600" b="1" dirty="0"/>
              <a:t>Direct: (954)-377-6656</a:t>
            </a:r>
          </a:p>
          <a:p>
            <a:pPr marL="914400" lvl="2" indent="0">
              <a:buNone/>
            </a:pPr>
            <a:r>
              <a:rPr lang="en-US" sz="3600" b="1" dirty="0">
                <a:hlinkClick r:id="rId2"/>
              </a:rPr>
              <a:t>Pkittell@acg.aaa.com</a:t>
            </a:r>
            <a:endParaRPr lang="en-US" sz="3600" b="1" dirty="0"/>
          </a:p>
          <a:p>
            <a:pPr marL="914400" lvl="2" indent="0">
              <a:buNone/>
            </a:pPr>
            <a:r>
              <a:rPr lang="en-US" dirty="0">
                <a:solidFill>
                  <a:srgbClr val="0070C0"/>
                </a:solidFill>
                <a:effectLst/>
                <a:latin typeface="Cambria" panose="02040503050406030204" pitchFamily="18" charset="0"/>
                <a:ea typeface="Calibri" panose="020F0502020204030204" pitchFamily="34" charset="0"/>
              </a:rPr>
              <a:t>autoclubsouth.aaa.com/</a:t>
            </a:r>
            <a:r>
              <a:rPr lang="en-US" dirty="0">
                <a:solidFill>
                  <a:srgbClr val="0070C0"/>
                </a:solidFill>
                <a:latin typeface="Cambria" panose="02040503050406030204" pitchFamily="18" charset="0"/>
                <a:ea typeface="Calibri" panose="020F0502020204030204" pitchFamily="34" charset="0"/>
              </a:rPr>
              <a:t>p</a:t>
            </a:r>
            <a:r>
              <a:rPr lang="en-US" dirty="0">
                <a:solidFill>
                  <a:srgbClr val="0070C0"/>
                </a:solidFill>
                <a:effectLst/>
                <a:latin typeface="Cambria" panose="02040503050406030204" pitchFamily="18" charset="0"/>
                <a:ea typeface="Calibri" panose="020F0502020204030204" pitchFamily="34" charset="0"/>
              </a:rPr>
              <a:t>hillip.kittell</a:t>
            </a:r>
            <a:endParaRPr lang="en-US" dirty="0">
              <a:solidFill>
                <a:srgbClr val="0070C0"/>
              </a:solidFill>
              <a:effectLst/>
              <a:latin typeface="Calibri" panose="020F0502020204030204" pitchFamily="34" charset="0"/>
              <a:ea typeface="Calibri" panose="020F0502020204030204" pitchFamily="34" charset="0"/>
            </a:endParaRPr>
          </a:p>
          <a:p>
            <a:pPr marL="914400" lvl="2" indent="0">
              <a:buNone/>
            </a:pPr>
            <a:endParaRPr lang="en-US" sz="3600" b="1" dirty="0"/>
          </a:p>
        </p:txBody>
      </p:sp>
    </p:spTree>
    <p:extLst>
      <p:ext uri="{BB962C8B-B14F-4D97-AF65-F5344CB8AC3E}">
        <p14:creationId xmlns:p14="http://schemas.microsoft.com/office/powerpoint/2010/main" val="250108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6CDEF-0032-4B05-99B2-E8E37D765312}"/>
              </a:ext>
            </a:extLst>
          </p:cNvPr>
          <p:cNvSpPr txBox="1"/>
          <p:nvPr/>
        </p:nvSpPr>
        <p:spPr>
          <a:xfrm>
            <a:off x="4965431" y="2438400"/>
            <a:ext cx="6586489" cy="4307834"/>
          </a:xfrm>
          <a:prstGeom prst="rect">
            <a:avLst/>
          </a:prstGeom>
        </p:spPr>
        <p:txBody>
          <a:bodyPr vert="horz" lIns="91440" tIns="45720" rIns="91440" bIns="45720" rtlCol="0">
            <a:normAutofit/>
          </a:bodyPr>
          <a:lstStyle/>
          <a:p>
            <a:pPr>
              <a:lnSpc>
                <a:spcPct val="90000"/>
              </a:lnSpc>
              <a:spcAft>
                <a:spcPts val="600"/>
              </a:spcAft>
            </a:pPr>
            <a:r>
              <a:rPr lang="en-US" sz="1600" dirty="0">
                <a:latin typeface="Arial" panose="020B0604020202020204" pitchFamily="34" charset="0"/>
                <a:cs typeface="Arial" panose="020B0604020202020204" pitchFamily="34" charset="0"/>
              </a:rPr>
              <a:t>Origins of AAA</a:t>
            </a:r>
          </a:p>
          <a:p>
            <a:pPr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Motorists in the early 1900s faced a variety of obstacles. Rain often made the dirt roadways impassable, and dust from dry weather hampered drivers’ vision.  Because stop signs and traffic signals were non-existent, there was danger at every intersection.</a:t>
            </a:r>
          </a:p>
          <a:p>
            <a:pPr indent="-228600">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It was for these reasons that nine motor clubs around the country banded together in 1902 to form the American Automobile Association (AAA).  The goal of this fledgling organization was to protect the rights and interests of its members and other automobile users and promote better highway and traffic safety. </a:t>
            </a:r>
          </a:p>
          <a:p>
            <a:pPr indent="-228600">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Today, AAA has grown into more than 60 million members in the United States and Canada. Expanded services to include Travel, Home, Auto and Life Insurance, Annuities, Banking and Credit Cards.</a:t>
            </a:r>
          </a:p>
          <a:p>
            <a:pPr indent="-228600">
              <a:lnSpc>
                <a:spcPct val="90000"/>
              </a:lnSpc>
              <a:spcAft>
                <a:spcPts val="600"/>
              </a:spcAft>
              <a:buFont typeface="Arial" panose="020B0604020202020204" pitchFamily="34" charset="0"/>
              <a:buChar char="•"/>
            </a:pPr>
            <a:endParaRPr lang="en-US" sz="1400" dirty="0"/>
          </a:p>
        </p:txBody>
      </p:sp>
      <p:pic>
        <p:nvPicPr>
          <p:cNvPr id="4" name="Picture 3" descr="A picture containing sky, outdoor, road, transport&#10;&#10;Description automatically generated">
            <a:extLst>
              <a:ext uri="{FF2B5EF4-FFF2-40B4-BE49-F238E27FC236}">
                <a16:creationId xmlns:a16="http://schemas.microsoft.com/office/drawing/2014/main" id="{12150CB9-3473-4F1B-8AA3-6C9DA0871C26}"/>
              </a:ext>
            </a:extLst>
          </p:cNvPr>
          <p:cNvPicPr>
            <a:picLocks noChangeAspect="1"/>
          </p:cNvPicPr>
          <p:nvPr/>
        </p:nvPicPr>
        <p:blipFill rotWithShape="1">
          <a:blip r:embed="rId2">
            <a:extLst>
              <a:ext uri="{28A0092B-C50C-407E-A947-70E740481C1C}">
                <a14:useLocalDpi xmlns:a14="http://schemas.microsoft.com/office/drawing/2010/main" val="0"/>
              </a:ext>
            </a:extLst>
          </a:blip>
          <a:srcRect l="5056" r="15181"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10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69B44D-681F-41DA-A968-4695A5113320}"/>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000" b="1" dirty="0">
                <a:latin typeface="Arial" panose="020B0604020202020204" pitchFamily="34" charset="0"/>
                <a:cs typeface="Arial" panose="020B0604020202020204" pitchFamily="34" charset="0"/>
              </a:rPr>
              <a:t>Phillip Kittell - </a:t>
            </a:r>
            <a:r>
              <a:rPr lang="en-US" sz="1600" dirty="0">
                <a:latin typeface="Arial" panose="020B0604020202020204" pitchFamily="34" charset="0"/>
                <a:cs typeface="Arial" panose="020B0604020202020204" pitchFamily="34" charset="0"/>
              </a:rPr>
              <a:t>Homeowners and Auto Insurance Specialist.</a:t>
            </a:r>
            <a:r>
              <a:rPr lang="en-US" sz="2000" dirty="0">
                <a:latin typeface="Arial" panose="020B0604020202020204" pitchFamily="34" charset="0"/>
                <a:cs typeface="Arial" panose="020B0604020202020204" pitchFamily="34" charset="0"/>
              </a:rPr>
              <a:t> </a:t>
            </a:r>
          </a:p>
          <a:p>
            <a:pPr>
              <a:lnSpc>
                <a:spcPct val="90000"/>
              </a:lnSpc>
              <a:spcAft>
                <a:spcPts val="600"/>
              </a:spcAft>
            </a:pPr>
            <a:r>
              <a:rPr lang="en-US" sz="2000" dirty="0">
                <a:latin typeface="Arial" panose="020B0604020202020204" pitchFamily="34" charset="0"/>
                <a:cs typeface="Arial" panose="020B0604020202020204" pitchFamily="34" charset="0"/>
              </a:rPr>
              <a:t>With over twenty-five years’ experience in the insurance and financial industry. My primary concern is listening to and understanding my client’s goals and objectives to meet their individual and family insurance needs. </a:t>
            </a:r>
          </a:p>
          <a:p>
            <a:pPr indent="-228600">
              <a:lnSpc>
                <a:spcPct val="90000"/>
              </a:lnSpc>
              <a:spcAft>
                <a:spcPts val="600"/>
              </a:spcAft>
              <a:buFont typeface="Arial" panose="020B0604020202020204" pitchFamily="34" charset="0"/>
              <a:buChar char="•"/>
            </a:pPr>
            <a:endParaRPr lang="en-US" sz="2000" b="1" i="0" dirty="0">
              <a:effectLst/>
              <a:latin typeface="Arial" panose="020B0604020202020204" pitchFamily="34" charset="0"/>
              <a:cs typeface="Arial" panose="020B0604020202020204" pitchFamily="34" charset="0"/>
            </a:endParaRPr>
          </a:p>
          <a:p>
            <a:pPr>
              <a:lnSpc>
                <a:spcPct val="90000"/>
              </a:lnSpc>
              <a:spcAft>
                <a:spcPts val="600"/>
              </a:spcAft>
            </a:pPr>
            <a:r>
              <a:rPr lang="en-US" sz="2000" b="1" i="0" dirty="0">
                <a:effectLst/>
                <a:latin typeface="Arial" panose="020B0604020202020204" pitchFamily="34" charset="0"/>
                <a:cs typeface="Arial" panose="020B0604020202020204" pitchFamily="34" charset="0"/>
              </a:rPr>
              <a:t>Protecting your home is a top priority</a:t>
            </a:r>
            <a:endParaRPr lang="en-US" sz="2000" b="0" i="0" dirty="0">
              <a:effectLst/>
              <a:latin typeface="Arial" panose="020B0604020202020204" pitchFamily="34" charset="0"/>
              <a:cs typeface="Arial" panose="020B0604020202020204" pitchFamily="34" charset="0"/>
            </a:endParaRPr>
          </a:p>
          <a:p>
            <a:pPr>
              <a:lnSpc>
                <a:spcPct val="90000"/>
              </a:lnSpc>
              <a:spcAft>
                <a:spcPts val="600"/>
              </a:spcAft>
            </a:pPr>
            <a:r>
              <a:rPr lang="en-US" sz="2000" b="0" i="0" dirty="0">
                <a:effectLst/>
                <a:latin typeface="Arial" panose="020B0604020202020204" pitchFamily="34" charset="0"/>
                <a:cs typeface="Arial" panose="020B0604020202020204" pitchFamily="34" charset="0"/>
              </a:rPr>
              <a:t>Your home is one of your most valuable investments and may even be part of your retirement planning. So, it’s essential to insure through a company that you can trust will be there when you need it. </a:t>
            </a:r>
          </a:p>
          <a:p>
            <a:pPr>
              <a:lnSpc>
                <a:spcPct val="90000"/>
              </a:lnSpc>
              <a:spcAft>
                <a:spcPts val="600"/>
              </a:spcAft>
            </a:pPr>
            <a:r>
              <a:rPr lang="en-US" sz="2000" b="0" i="0" dirty="0">
                <a:effectLst/>
                <a:latin typeface="Arial" panose="020B0604020202020204" pitchFamily="34" charset="0"/>
                <a:cs typeface="Arial" panose="020B0604020202020204" pitchFamily="34" charset="0"/>
              </a:rPr>
              <a:t>With home insurance through AAA, I can help you obtain the coverage you need and the service you deserve.</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87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7B8CDB82-250F-1E42-1A64-36CD0C37BCB5}"/>
              </a:ext>
            </a:extLst>
          </p:cNvPr>
          <p:cNvGraphicFramePr/>
          <p:nvPr>
            <p:extLst>
              <p:ext uri="{D42A27DB-BD31-4B8C-83A1-F6EECF244321}">
                <p14:modId xmlns:p14="http://schemas.microsoft.com/office/powerpoint/2010/main" val="1844445540"/>
              </p:ext>
            </p:extLst>
          </p:nvPr>
        </p:nvGraphicFramePr>
        <p:xfrm>
          <a:off x="561974" y="66675"/>
          <a:ext cx="11382375" cy="1324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33208DB-509C-448D-A17F-7684D94AAE21}"/>
              </a:ext>
            </a:extLst>
          </p:cNvPr>
          <p:cNvSpPr txBox="1"/>
          <p:nvPr/>
        </p:nvSpPr>
        <p:spPr>
          <a:xfrm>
            <a:off x="2857500" y="219075"/>
            <a:ext cx="6172200" cy="369332"/>
          </a:xfrm>
          <a:prstGeom prst="rect">
            <a:avLst/>
          </a:prstGeom>
          <a:noFill/>
        </p:spPr>
        <p:txBody>
          <a:bodyPr wrap="square" rtlCol="0">
            <a:spAutoFit/>
          </a:bodyPr>
          <a:lstStyle/>
          <a:p>
            <a:pPr algn="ctr"/>
            <a:r>
              <a:rPr lang="en-US" b="1" dirty="0"/>
              <a:t>FLORIDA HOMEOWNER INSURANCE MARKET CONDITIONS</a:t>
            </a:r>
          </a:p>
        </p:txBody>
      </p:sp>
    </p:spTree>
    <p:extLst>
      <p:ext uri="{BB962C8B-B14F-4D97-AF65-F5344CB8AC3E}">
        <p14:creationId xmlns:p14="http://schemas.microsoft.com/office/powerpoint/2010/main" val="309799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391A1F98-ADF5-7124-8D39-4372C815ADB5}"/>
              </a:ext>
            </a:extLst>
          </p:cNvPr>
          <p:cNvGraphicFramePr/>
          <p:nvPr>
            <p:extLst>
              <p:ext uri="{D42A27DB-BD31-4B8C-83A1-F6EECF244321}">
                <p14:modId xmlns:p14="http://schemas.microsoft.com/office/powerpoint/2010/main" val="81971639"/>
              </p:ext>
            </p:extLst>
          </p:nvPr>
        </p:nvGraphicFramePr>
        <p:xfrm>
          <a:off x="285750" y="752475"/>
          <a:ext cx="11391900" cy="557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0112C6A8-9AE5-478A-9553-38BAC2ADA410}"/>
              </a:ext>
            </a:extLst>
          </p:cNvPr>
          <p:cNvSpPr txBox="1"/>
          <p:nvPr/>
        </p:nvSpPr>
        <p:spPr>
          <a:xfrm>
            <a:off x="2548218" y="146846"/>
            <a:ext cx="7250206" cy="954107"/>
          </a:xfrm>
          <a:prstGeom prst="rect">
            <a:avLst/>
          </a:prstGeom>
          <a:noFill/>
        </p:spPr>
        <p:txBody>
          <a:bodyPr wrap="square">
            <a:spAutoFit/>
          </a:bodyPr>
          <a:lstStyle/>
          <a:p>
            <a:pPr algn="ctr"/>
            <a:r>
              <a:rPr lang="en-US" sz="2800" b="1" dirty="0"/>
              <a:t>Companies in Rehabilitation &amp; in Liquidation</a:t>
            </a:r>
          </a:p>
          <a:p>
            <a:endParaRPr lang="en-US" sz="2800" dirty="0"/>
          </a:p>
        </p:txBody>
      </p:sp>
      <p:sp>
        <p:nvSpPr>
          <p:cNvPr id="2" name="TextBox 1">
            <a:extLst>
              <a:ext uri="{FF2B5EF4-FFF2-40B4-BE49-F238E27FC236}">
                <a16:creationId xmlns:a16="http://schemas.microsoft.com/office/drawing/2014/main" id="{8D10E2C9-F974-40DE-9786-571F8513D8B1}"/>
              </a:ext>
            </a:extLst>
          </p:cNvPr>
          <p:cNvSpPr txBox="1"/>
          <p:nvPr/>
        </p:nvSpPr>
        <p:spPr>
          <a:xfrm>
            <a:off x="5638800" y="29718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2739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display, computer&#10;&#10;Description automatically generated">
            <a:extLst>
              <a:ext uri="{FF2B5EF4-FFF2-40B4-BE49-F238E27FC236}">
                <a16:creationId xmlns:a16="http://schemas.microsoft.com/office/drawing/2014/main" id="{BE10D7D1-0CF3-47CC-A71E-DF338D6E1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0"/>
            <a:ext cx="11976994" cy="6858000"/>
          </a:xfrm>
          <a:prstGeom prst="rect">
            <a:avLst/>
          </a:prstGeom>
        </p:spPr>
      </p:pic>
    </p:spTree>
    <p:extLst>
      <p:ext uri="{BB962C8B-B14F-4D97-AF65-F5344CB8AC3E}">
        <p14:creationId xmlns:p14="http://schemas.microsoft.com/office/powerpoint/2010/main" val="254497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E6A826F1-6518-40CD-A573-5EF8C9789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3" y="0"/>
            <a:ext cx="11877773" cy="6858000"/>
          </a:xfrm>
          <a:prstGeom prst="rect">
            <a:avLst/>
          </a:prstGeom>
        </p:spPr>
      </p:pic>
    </p:spTree>
    <p:extLst>
      <p:ext uri="{BB962C8B-B14F-4D97-AF65-F5344CB8AC3E}">
        <p14:creationId xmlns:p14="http://schemas.microsoft.com/office/powerpoint/2010/main" val="382501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DF0D025A-0855-4281-A257-01291F30F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5" y="0"/>
            <a:ext cx="11793849" cy="6858000"/>
          </a:xfrm>
          <a:prstGeom prst="rect">
            <a:avLst/>
          </a:prstGeom>
        </p:spPr>
      </p:pic>
    </p:spTree>
    <p:extLst>
      <p:ext uri="{BB962C8B-B14F-4D97-AF65-F5344CB8AC3E}">
        <p14:creationId xmlns:p14="http://schemas.microsoft.com/office/powerpoint/2010/main" val="60143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ox with white text&#10;&#10;Description automatically generated with low confidence">
            <a:extLst>
              <a:ext uri="{FF2B5EF4-FFF2-40B4-BE49-F238E27FC236}">
                <a16:creationId xmlns:a16="http://schemas.microsoft.com/office/drawing/2014/main" id="{E20B60E1-7E5D-4D2F-A706-F8ADCA539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33" y="0"/>
            <a:ext cx="11909733" cy="6858000"/>
          </a:xfrm>
          <a:prstGeom prst="rect">
            <a:avLst/>
          </a:prstGeom>
        </p:spPr>
      </p:pic>
    </p:spTree>
    <p:extLst>
      <p:ext uri="{BB962C8B-B14F-4D97-AF65-F5344CB8AC3E}">
        <p14:creationId xmlns:p14="http://schemas.microsoft.com/office/powerpoint/2010/main" val="651075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1053</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AAA HOMEOWNERS INSURANCE ADVANTAGES </vt:lpstr>
      <vt:lpstr>AAA HOMEOWNERS NSURANCE ADVANTAGES </vt:lpstr>
      <vt:lpstr>AAA HOMEOWNERS INSURANCE ADVANTAGES </vt:lpstr>
      <vt:lpstr>AAA HOMEOWNERS INSURANCE ADVANTAGES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Kittell, Phillip</dc:creator>
  <cp:lastModifiedBy>Kittell, Phillip</cp:lastModifiedBy>
  <cp:revision>44</cp:revision>
  <cp:lastPrinted>2022-11-14T23:26:48Z</cp:lastPrinted>
  <dcterms:created xsi:type="dcterms:W3CDTF">2022-11-14T16:24:33Z</dcterms:created>
  <dcterms:modified xsi:type="dcterms:W3CDTF">2022-11-15T15:05:48Z</dcterms:modified>
</cp:coreProperties>
</file>